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Default Extension="fntdata" ContentType="application/x-fontdata"/>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20"/>
  </p:notesMasterIdLst>
  <p:handoutMasterIdLst>
    <p:handoutMasterId r:id="rId21"/>
  </p:handoutMasterIdLst>
  <p:sldIdLst>
    <p:sldId id="260" r:id="rId2"/>
    <p:sldId id="289" r:id="rId3"/>
    <p:sldId id="264" r:id="rId4"/>
    <p:sldId id="325" r:id="rId5"/>
    <p:sldId id="290" r:id="rId6"/>
    <p:sldId id="318" r:id="rId7"/>
    <p:sldId id="323" r:id="rId8"/>
    <p:sldId id="313" r:id="rId9"/>
    <p:sldId id="322" r:id="rId10"/>
    <p:sldId id="320" r:id="rId11"/>
    <p:sldId id="321" r:id="rId12"/>
    <p:sldId id="337" r:id="rId13"/>
    <p:sldId id="336" r:id="rId14"/>
    <p:sldId id="303" r:id="rId15"/>
    <p:sldId id="304" r:id="rId16"/>
    <p:sldId id="333" r:id="rId17"/>
    <p:sldId id="329" r:id="rId18"/>
    <p:sldId id="305" r:id="rId19"/>
  </p:sldIdLst>
  <p:sldSz cx="9144000" cy="5143500" type="screen16x9"/>
  <p:notesSz cx="6797675" cy="9926638"/>
  <p:embeddedFontLst>
    <p:embeddedFont>
      <p:font typeface="Cambria" panose="02040503050406030204" pitchFamily="18" charset="0"/>
      <p:regular r:id="rId22"/>
      <p:bold r:id="rId23"/>
      <p:italic r:id="rId24"/>
      <p:boldItalic r:id="rId25"/>
    </p:embeddedFont>
    <p:embeddedFont>
      <p:font typeface="Calibri" panose="020F0502020204030204" pitchFamily="34" charset="0"/>
      <p:regular r:id="rId26"/>
      <p:bold r:id="rId27"/>
      <p:italic r:id="rId28"/>
      <p:boldItalic r:id="rId29"/>
    </p:embeddedFont>
    <p:embeddedFont>
      <p:font typeface="Verdana" panose="020B0604030504040204" pitchFamily="34"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3F3"/>
    <a:srgbClr val="FFFFFF"/>
    <a:srgbClr val="1762AD"/>
    <a:srgbClr val="1B77D3"/>
    <a:srgbClr val="67A9EB"/>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220DF41-F977-4206-A467-4E4C4626840A}">
  <a:tblStyle styleId="{8220DF41-F977-4206-A467-4E4C4626840A}"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79056" autoAdjust="0"/>
  </p:normalViewPr>
  <p:slideViewPr>
    <p:cSldViewPr snapToGrid="0">
      <p:cViewPr varScale="1">
        <p:scale>
          <a:sx n="87" d="100"/>
          <a:sy n="87" d="100"/>
        </p:scale>
        <p:origin x="1258" y="67"/>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7" d="100"/>
          <a:sy n="87" d="100"/>
        </p:scale>
        <p:origin x="3763" y="6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21" Type="http://schemas.openxmlformats.org/officeDocument/2006/relationships/handoutMaster" Target="handoutMasters/handoutMaster1.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'[c16f411514324fdfbd5524b44a917572.xls]Sheet1'!$B$1</c:f>
              <c:strCache>
                <c:ptCount val="1"/>
                <c:pt idx="0">
                  <c:v>Grant Contracted</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'[c16f411514324fdfbd5524b44a917572.xls]Sheet1'!$A$2:$A$7</c:f>
              <c:strCache>
                <c:ptCount val="6"/>
                <c:pt idx="0">
                  <c:v>2014</c:v>
                </c:pt>
                <c:pt idx="1">
                  <c:v>2015</c:v>
                </c:pt>
                <c:pt idx="2">
                  <c:v>2016</c:v>
                </c:pt>
                <c:pt idx="3">
                  <c:v>2017</c:v>
                </c:pt>
                <c:pt idx="4">
                  <c:v>2018</c:v>
                </c:pt>
                <c:pt idx="5">
                  <c:v>2019</c:v>
                </c:pt>
              </c:strCache>
            </c:strRef>
          </c:cat>
          <c:val>
            <c:numRef>
              <c:f>'[c16f411514324fdfbd5524b44a917572.xls]Sheet1'!$B$2:$B$7</c:f>
              <c:numCache>
                <c:formatCode>_("€"* #,##0.00_);_("€"* \(#,##0.00\);_("€"* "-"??_);_(@_)</c:formatCode>
                <c:ptCount val="6"/>
                <c:pt idx="0">
                  <c:v>1104214</c:v>
                </c:pt>
                <c:pt idx="1">
                  <c:v>636655</c:v>
                </c:pt>
                <c:pt idx="2">
                  <c:v>1781721</c:v>
                </c:pt>
                <c:pt idx="3">
                  <c:v>2385013.64</c:v>
                </c:pt>
                <c:pt idx="4">
                  <c:v>2621086</c:v>
                </c:pt>
                <c:pt idx="5">
                  <c:v>2677856</c:v>
                </c:pt>
              </c:numCache>
            </c:numRef>
          </c:val>
          <c:smooth val="0"/>
          <c:extLst>
            <c:ext xmlns:c16="http://schemas.microsoft.com/office/drawing/2014/chart" uri="{C3380CC4-5D6E-409C-BE32-E72D297353CC}">
              <c16:uniqueId val="{00000000-A95F-4260-8A05-B70C727C1686}"/>
            </c:ext>
          </c:extLst>
        </c:ser>
        <c:dLbls>
          <c:showLegendKey val="0"/>
          <c:showVal val="0"/>
          <c:showCatName val="0"/>
          <c:showSerName val="0"/>
          <c:showPercent val="0"/>
          <c:showBubbleSize val="0"/>
        </c:dLbls>
        <c:marker val="1"/>
        <c:smooth val="0"/>
        <c:axId val="509335920"/>
        <c:axId val="509333176"/>
      </c:lineChart>
      <c:catAx>
        <c:axId val="5093359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509333176"/>
        <c:crosses val="autoZero"/>
        <c:auto val="1"/>
        <c:lblAlgn val="ctr"/>
        <c:lblOffset val="100"/>
        <c:noMultiLvlLbl val="0"/>
      </c:catAx>
      <c:valAx>
        <c:axId val="509333176"/>
        <c:scaling>
          <c:orientation val="minMax"/>
        </c:scaling>
        <c:delete val="0"/>
        <c:axPos val="l"/>
        <c:majorGridlines>
          <c:spPr>
            <a:ln w="9525" cap="flat" cmpd="sng" algn="ctr">
              <a:solidFill>
                <a:schemeClr val="tx1">
                  <a:lumMod val="15000"/>
                  <a:lumOff val="85000"/>
                </a:schemeClr>
              </a:solidFill>
              <a:round/>
            </a:ln>
            <a:effectLst/>
          </c:spPr>
        </c:majorGridlines>
        <c:numFmt formatCode="_(&quot;€&quot;* #,##0.00_);_(&quot;€&quot;* \(#,##0.0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5093359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669D2E-818D-4279-85EA-4B1DEC05FB59}" type="doc">
      <dgm:prSet loTypeId="urn:microsoft.com/office/officeart/2005/8/layout/pyramid2" loCatId="pyramid" qsTypeId="urn:microsoft.com/office/officeart/2005/8/quickstyle/simple1" qsCatId="simple" csTypeId="urn:microsoft.com/office/officeart/2005/8/colors/accent1_2" csCatId="accent1" phldr="1"/>
      <dgm:spPr/>
    </dgm:pt>
    <dgm:pt modelId="{CFDD8CE1-B24C-4C06-ADB3-E05E092D2C14}">
      <dgm:prSet phldrT="[Texte]"/>
      <dgm:spPr>
        <a:ln w="22225">
          <a:solidFill>
            <a:srgbClr val="002060"/>
          </a:solidFill>
        </a:ln>
      </dgm:spPr>
      <dgm:t>
        <a:bodyPr/>
        <a:lstStyle/>
        <a:p>
          <a:r>
            <a:rPr lang="fr-BE" dirty="0" smtClean="0">
              <a:solidFill>
                <a:srgbClr val="002060"/>
              </a:solidFill>
              <a:latin typeface="Verdana" panose="020B0604030504040204" pitchFamily="34" charset="0"/>
              <a:ea typeface="Verdana" panose="020B0604030504040204" pitchFamily="34" charset="0"/>
              <a:cs typeface="Verdana" panose="020B0604030504040204" pitchFamily="34" charset="0"/>
            </a:rPr>
            <a:t>Action-clé 1</a:t>
          </a:r>
        </a:p>
        <a:p>
          <a:r>
            <a:rPr lang="fr-BE" b="1" noProof="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Projets de mobilité</a:t>
          </a:r>
          <a:r>
            <a:rPr lang="fr-BE" noProof="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a:t>
          </a:r>
        </a:p>
        <a:p>
          <a:r>
            <a:rPr lang="fr-BE" noProof="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aller se former</a:t>
          </a:r>
          <a:endParaRPr lang="fr-BE" dirty="0"/>
        </a:p>
      </dgm:t>
    </dgm:pt>
    <dgm:pt modelId="{E7AE6E3A-32FF-4317-811D-580C7D98515E}" type="parTrans" cxnId="{36475C86-141F-40F6-BF6E-084A2BFD5BD8}">
      <dgm:prSet/>
      <dgm:spPr/>
      <dgm:t>
        <a:bodyPr/>
        <a:lstStyle/>
        <a:p>
          <a:endParaRPr lang="fr-BE"/>
        </a:p>
      </dgm:t>
    </dgm:pt>
    <dgm:pt modelId="{CAD6ADB0-26D9-4BDE-935A-564B2CCE9BD9}" type="sibTrans" cxnId="{36475C86-141F-40F6-BF6E-084A2BFD5BD8}">
      <dgm:prSet/>
      <dgm:spPr/>
      <dgm:t>
        <a:bodyPr/>
        <a:lstStyle/>
        <a:p>
          <a:endParaRPr lang="fr-BE"/>
        </a:p>
      </dgm:t>
    </dgm:pt>
    <dgm:pt modelId="{C122A9AA-7225-47BA-8660-87657EF30E3F}">
      <dgm:prSet phldrT="[Texte]"/>
      <dgm:spPr>
        <a:ln w="22225">
          <a:solidFill>
            <a:srgbClr val="002060"/>
          </a:solidFill>
        </a:ln>
      </dgm:spPr>
      <dgm:t>
        <a:bodyPr/>
        <a:lstStyle/>
        <a:p>
          <a:r>
            <a:rPr lang="fr-BE" dirty="0" smtClean="0">
              <a:solidFill>
                <a:srgbClr val="002060"/>
              </a:solidFill>
              <a:latin typeface="Verdana" panose="020B0604030504040204" pitchFamily="34" charset="0"/>
              <a:ea typeface="Verdana" panose="020B0604030504040204" pitchFamily="34" charset="0"/>
              <a:cs typeface="Verdana" panose="020B0604030504040204" pitchFamily="34" charset="0"/>
            </a:rPr>
            <a:t>Action clé 2</a:t>
          </a:r>
        </a:p>
        <a:p>
          <a:r>
            <a:rPr lang="fr-BE" b="1" noProof="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Partenariats stratégiques</a:t>
          </a:r>
          <a:r>
            <a:rPr lang="fr-BE" noProof="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a:t>
          </a:r>
        </a:p>
        <a:p>
          <a:r>
            <a:rPr lang="fr-BE" noProof="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Projets de coopération: travailler ensemble, coopérer &amp; innover</a:t>
          </a:r>
          <a:endParaRPr lang="fr-BE" dirty="0"/>
        </a:p>
      </dgm:t>
    </dgm:pt>
    <dgm:pt modelId="{7B005C78-E7F6-4D73-A211-9F788B5C8E09}" type="parTrans" cxnId="{78370F76-83BB-499F-8003-0FA8B44DA8DB}">
      <dgm:prSet/>
      <dgm:spPr/>
      <dgm:t>
        <a:bodyPr/>
        <a:lstStyle/>
        <a:p>
          <a:endParaRPr lang="fr-BE"/>
        </a:p>
      </dgm:t>
    </dgm:pt>
    <dgm:pt modelId="{47F90DEB-6E9F-46CA-8229-A0AAC8D7A3DB}" type="sibTrans" cxnId="{78370F76-83BB-499F-8003-0FA8B44DA8DB}">
      <dgm:prSet/>
      <dgm:spPr/>
      <dgm:t>
        <a:bodyPr/>
        <a:lstStyle/>
        <a:p>
          <a:endParaRPr lang="fr-BE"/>
        </a:p>
      </dgm:t>
    </dgm:pt>
    <dgm:pt modelId="{7D0D8DE4-204D-4298-B7CD-4F2635ACCA8B}">
      <dgm:prSet phldrT="[Texte]" custT="1"/>
      <dgm:spPr>
        <a:ln>
          <a:solidFill>
            <a:srgbClr val="002060"/>
          </a:solidFill>
        </a:ln>
      </dgm:spPr>
      <dgm:t>
        <a:bodyPr/>
        <a:lstStyle/>
        <a:p>
          <a:r>
            <a:rPr lang="fr-BE" sz="2000" dirty="0" err="1" smtClean="0">
              <a:solidFill>
                <a:srgbClr val="002060"/>
              </a:solidFill>
              <a:latin typeface="Verdana" panose="020B0604030504040204" pitchFamily="34" charset="0"/>
              <a:ea typeface="Verdana" panose="020B0604030504040204" pitchFamily="34" charset="0"/>
              <a:cs typeface="Verdana" panose="020B0604030504040204" pitchFamily="34" charset="0"/>
            </a:rPr>
            <a:t>eTwinning</a:t>
          </a:r>
          <a:endParaRPr lang="fr-BE" sz="2000" dirty="0"/>
        </a:p>
      </dgm:t>
    </dgm:pt>
    <dgm:pt modelId="{615A1A4E-3A9A-493D-8B67-C03216D40A1F}" type="parTrans" cxnId="{C15C9635-A144-4F40-8D60-62FC415D1056}">
      <dgm:prSet/>
      <dgm:spPr/>
      <dgm:t>
        <a:bodyPr/>
        <a:lstStyle/>
        <a:p>
          <a:endParaRPr lang="fr-BE"/>
        </a:p>
      </dgm:t>
    </dgm:pt>
    <dgm:pt modelId="{D542085C-2BF1-43F8-97E5-86B85ABAFCF6}" type="sibTrans" cxnId="{C15C9635-A144-4F40-8D60-62FC415D1056}">
      <dgm:prSet/>
      <dgm:spPr/>
      <dgm:t>
        <a:bodyPr/>
        <a:lstStyle/>
        <a:p>
          <a:endParaRPr lang="fr-BE"/>
        </a:p>
      </dgm:t>
    </dgm:pt>
    <dgm:pt modelId="{8E2EF556-C66E-439F-8819-0E5584EFE378}" type="pres">
      <dgm:prSet presAssocID="{8B669D2E-818D-4279-85EA-4B1DEC05FB59}" presName="compositeShape" presStyleCnt="0">
        <dgm:presLayoutVars>
          <dgm:dir/>
          <dgm:resizeHandles/>
        </dgm:presLayoutVars>
      </dgm:prSet>
      <dgm:spPr/>
    </dgm:pt>
    <dgm:pt modelId="{299FD91B-793C-4D8A-B4A3-1A2349535ED0}" type="pres">
      <dgm:prSet presAssocID="{8B669D2E-818D-4279-85EA-4B1DEC05FB59}" presName="pyramid" presStyleLbl="node1" presStyleIdx="0" presStyleCnt="1">
        <dgm:style>
          <a:lnRef idx="2">
            <a:schemeClr val="accent1">
              <a:shade val="50000"/>
            </a:schemeClr>
          </a:lnRef>
          <a:fillRef idx="1">
            <a:schemeClr val="accent1"/>
          </a:fillRef>
          <a:effectRef idx="0">
            <a:schemeClr val="accent1"/>
          </a:effectRef>
          <a:fontRef idx="minor">
            <a:schemeClr val="lt1"/>
          </a:fontRef>
        </dgm:style>
      </dgm:prSet>
      <dgm:spPr>
        <a:solidFill>
          <a:srgbClr val="1762AD"/>
        </a:solidFill>
        <a:ln>
          <a:solidFill>
            <a:srgbClr val="1B77D3"/>
          </a:solidFill>
        </a:ln>
      </dgm:spPr>
    </dgm:pt>
    <dgm:pt modelId="{05AEAC54-551C-41B2-B9F7-FFE5C2B0B09B}" type="pres">
      <dgm:prSet presAssocID="{8B669D2E-818D-4279-85EA-4B1DEC05FB59}" presName="theList" presStyleCnt="0"/>
      <dgm:spPr/>
    </dgm:pt>
    <dgm:pt modelId="{06794E99-3279-42C2-82A4-3FD5E90E83AD}" type="pres">
      <dgm:prSet presAssocID="{CFDD8CE1-B24C-4C06-ADB3-E05E092D2C14}" presName="aNode" presStyleLbl="fgAcc1" presStyleIdx="0" presStyleCnt="3" custScaleX="108751" custScaleY="95750" custLinFactNeighborX="-10117" custLinFactNeighborY="19068">
        <dgm:presLayoutVars>
          <dgm:bulletEnabled val="1"/>
        </dgm:presLayoutVars>
      </dgm:prSet>
      <dgm:spPr>
        <a:prstGeom prst="rect">
          <a:avLst/>
        </a:prstGeom>
      </dgm:spPr>
      <dgm:t>
        <a:bodyPr/>
        <a:lstStyle/>
        <a:p>
          <a:endParaRPr lang="fr-BE"/>
        </a:p>
      </dgm:t>
    </dgm:pt>
    <dgm:pt modelId="{ADA4A3B5-EC2D-425D-B4C4-5527EC7372B0}" type="pres">
      <dgm:prSet presAssocID="{CFDD8CE1-B24C-4C06-ADB3-E05E092D2C14}" presName="aSpace" presStyleCnt="0"/>
      <dgm:spPr/>
    </dgm:pt>
    <dgm:pt modelId="{892EBE0A-40AC-4EBE-9C1A-8A062A865A72}" type="pres">
      <dgm:prSet presAssocID="{C122A9AA-7225-47BA-8660-87657EF30E3F}" presName="aNode" presStyleLbl="fgAcc1" presStyleIdx="1" presStyleCnt="3" custScaleX="124200" custScaleY="92710" custLinFactNeighborX="-8993" custLinFactNeighborY="27603">
        <dgm:presLayoutVars>
          <dgm:bulletEnabled val="1"/>
        </dgm:presLayoutVars>
      </dgm:prSet>
      <dgm:spPr>
        <a:prstGeom prst="rect">
          <a:avLst/>
        </a:prstGeom>
      </dgm:spPr>
      <dgm:t>
        <a:bodyPr/>
        <a:lstStyle/>
        <a:p>
          <a:endParaRPr lang="fr-BE"/>
        </a:p>
      </dgm:t>
    </dgm:pt>
    <dgm:pt modelId="{48069ED0-E7D4-438A-A3D1-02EAF0AD595C}" type="pres">
      <dgm:prSet presAssocID="{C122A9AA-7225-47BA-8660-87657EF30E3F}" presName="aSpace" presStyleCnt="0"/>
      <dgm:spPr/>
    </dgm:pt>
    <dgm:pt modelId="{C0A66709-40CB-4226-BAAB-DC244FA6038B}" type="pres">
      <dgm:prSet presAssocID="{7D0D8DE4-204D-4298-B7CD-4F2635ACCA8B}" presName="aNode" presStyleLbl="fgAcc1" presStyleIdx="2" presStyleCnt="3" custScaleY="50124" custLinFactNeighborX="-8618" custLinFactNeighborY="24434">
        <dgm:presLayoutVars>
          <dgm:bulletEnabled val="1"/>
        </dgm:presLayoutVars>
      </dgm:prSet>
      <dgm:spPr>
        <a:prstGeom prst="rect">
          <a:avLst/>
        </a:prstGeom>
      </dgm:spPr>
      <dgm:t>
        <a:bodyPr/>
        <a:lstStyle/>
        <a:p>
          <a:endParaRPr lang="fr-BE"/>
        </a:p>
      </dgm:t>
    </dgm:pt>
    <dgm:pt modelId="{32920439-3E7F-4B38-A6E6-9F1B08006859}" type="pres">
      <dgm:prSet presAssocID="{7D0D8DE4-204D-4298-B7CD-4F2635ACCA8B}" presName="aSpace" presStyleCnt="0"/>
      <dgm:spPr/>
    </dgm:pt>
  </dgm:ptLst>
  <dgm:cxnLst>
    <dgm:cxn modelId="{36475C86-141F-40F6-BF6E-084A2BFD5BD8}" srcId="{8B669D2E-818D-4279-85EA-4B1DEC05FB59}" destId="{CFDD8CE1-B24C-4C06-ADB3-E05E092D2C14}" srcOrd="0" destOrd="0" parTransId="{E7AE6E3A-32FF-4317-811D-580C7D98515E}" sibTransId="{CAD6ADB0-26D9-4BDE-935A-564B2CCE9BD9}"/>
    <dgm:cxn modelId="{7F4F5C83-A885-4643-9003-496E0638455E}" type="presOf" srcId="{C122A9AA-7225-47BA-8660-87657EF30E3F}" destId="{892EBE0A-40AC-4EBE-9C1A-8A062A865A72}" srcOrd="0" destOrd="0" presId="urn:microsoft.com/office/officeart/2005/8/layout/pyramid2"/>
    <dgm:cxn modelId="{C15C9635-A144-4F40-8D60-62FC415D1056}" srcId="{8B669D2E-818D-4279-85EA-4B1DEC05FB59}" destId="{7D0D8DE4-204D-4298-B7CD-4F2635ACCA8B}" srcOrd="2" destOrd="0" parTransId="{615A1A4E-3A9A-493D-8B67-C03216D40A1F}" sibTransId="{D542085C-2BF1-43F8-97E5-86B85ABAFCF6}"/>
    <dgm:cxn modelId="{E504353F-267D-4147-92D8-C5921A9BDD9D}" type="presOf" srcId="{8B669D2E-818D-4279-85EA-4B1DEC05FB59}" destId="{8E2EF556-C66E-439F-8819-0E5584EFE378}" srcOrd="0" destOrd="0" presId="urn:microsoft.com/office/officeart/2005/8/layout/pyramid2"/>
    <dgm:cxn modelId="{5504A0E6-5992-42C3-A2AB-0C3F15F27823}" type="presOf" srcId="{7D0D8DE4-204D-4298-B7CD-4F2635ACCA8B}" destId="{C0A66709-40CB-4226-BAAB-DC244FA6038B}" srcOrd="0" destOrd="0" presId="urn:microsoft.com/office/officeart/2005/8/layout/pyramid2"/>
    <dgm:cxn modelId="{4E3A19AD-5ECE-4210-9DCA-0C167FACD776}" type="presOf" srcId="{CFDD8CE1-B24C-4C06-ADB3-E05E092D2C14}" destId="{06794E99-3279-42C2-82A4-3FD5E90E83AD}" srcOrd="0" destOrd="0" presId="urn:microsoft.com/office/officeart/2005/8/layout/pyramid2"/>
    <dgm:cxn modelId="{78370F76-83BB-499F-8003-0FA8B44DA8DB}" srcId="{8B669D2E-818D-4279-85EA-4B1DEC05FB59}" destId="{C122A9AA-7225-47BA-8660-87657EF30E3F}" srcOrd="1" destOrd="0" parTransId="{7B005C78-E7F6-4D73-A211-9F788B5C8E09}" sibTransId="{47F90DEB-6E9F-46CA-8229-A0AAC8D7A3DB}"/>
    <dgm:cxn modelId="{04599D6F-ACCA-4A27-AB02-BB9EEC6B5B29}" type="presParOf" srcId="{8E2EF556-C66E-439F-8819-0E5584EFE378}" destId="{299FD91B-793C-4D8A-B4A3-1A2349535ED0}" srcOrd="0" destOrd="0" presId="urn:microsoft.com/office/officeart/2005/8/layout/pyramid2"/>
    <dgm:cxn modelId="{DE612CEE-84D3-4862-A841-C4E4784F8387}" type="presParOf" srcId="{8E2EF556-C66E-439F-8819-0E5584EFE378}" destId="{05AEAC54-551C-41B2-B9F7-FFE5C2B0B09B}" srcOrd="1" destOrd="0" presId="urn:microsoft.com/office/officeart/2005/8/layout/pyramid2"/>
    <dgm:cxn modelId="{E8A833C2-E3B0-4528-8CDD-533932287C6B}" type="presParOf" srcId="{05AEAC54-551C-41B2-B9F7-FFE5C2B0B09B}" destId="{06794E99-3279-42C2-82A4-3FD5E90E83AD}" srcOrd="0" destOrd="0" presId="urn:microsoft.com/office/officeart/2005/8/layout/pyramid2"/>
    <dgm:cxn modelId="{85CDD558-4604-4230-92AA-D35CC1D3D14C}" type="presParOf" srcId="{05AEAC54-551C-41B2-B9F7-FFE5C2B0B09B}" destId="{ADA4A3B5-EC2D-425D-B4C4-5527EC7372B0}" srcOrd="1" destOrd="0" presId="urn:microsoft.com/office/officeart/2005/8/layout/pyramid2"/>
    <dgm:cxn modelId="{417BB743-5917-438E-B4E4-BAD0E65E9FCF}" type="presParOf" srcId="{05AEAC54-551C-41B2-B9F7-FFE5C2B0B09B}" destId="{892EBE0A-40AC-4EBE-9C1A-8A062A865A72}" srcOrd="2" destOrd="0" presId="urn:microsoft.com/office/officeart/2005/8/layout/pyramid2"/>
    <dgm:cxn modelId="{5AC62A8B-3E81-4E63-A5F6-DD3C6051203D}" type="presParOf" srcId="{05AEAC54-551C-41B2-B9F7-FFE5C2B0B09B}" destId="{48069ED0-E7D4-438A-A3D1-02EAF0AD595C}" srcOrd="3" destOrd="0" presId="urn:microsoft.com/office/officeart/2005/8/layout/pyramid2"/>
    <dgm:cxn modelId="{2347B60D-1A6F-4F9B-A891-9465D4B645CA}" type="presParOf" srcId="{05AEAC54-551C-41B2-B9F7-FFE5C2B0B09B}" destId="{C0A66709-40CB-4226-BAAB-DC244FA6038B}" srcOrd="4" destOrd="0" presId="urn:microsoft.com/office/officeart/2005/8/layout/pyramid2"/>
    <dgm:cxn modelId="{D83A88B7-C2AB-4168-91B3-7CE8CD70AF41}" type="presParOf" srcId="{05AEAC54-551C-41B2-B9F7-FFE5C2B0B09B}" destId="{32920439-3E7F-4B38-A6E6-9F1B08006859}" srcOrd="5"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9FD91B-793C-4D8A-B4A3-1A2349535ED0}">
      <dsp:nvSpPr>
        <dsp:cNvPr id="0" name=""/>
        <dsp:cNvSpPr/>
      </dsp:nvSpPr>
      <dsp:spPr>
        <a:xfrm>
          <a:off x="442626" y="0"/>
          <a:ext cx="3262406" cy="3262406"/>
        </a:xfrm>
        <a:prstGeom prst="triangle">
          <a:avLst/>
        </a:prstGeom>
        <a:solidFill>
          <a:srgbClr val="1762AD"/>
        </a:solidFill>
        <a:ln w="12700" cap="flat" cmpd="sng" algn="ctr">
          <a:solidFill>
            <a:srgbClr val="1B77D3"/>
          </a:solidFill>
          <a:prstDash val="solid"/>
          <a:miter lim="800000"/>
        </a:ln>
        <a:effectLst/>
      </dsp:spPr>
      <dsp:style>
        <a:lnRef idx="2">
          <a:schemeClr val="accent1">
            <a:shade val="50000"/>
          </a:schemeClr>
        </a:lnRef>
        <a:fillRef idx="1">
          <a:schemeClr val="accent1"/>
        </a:fillRef>
        <a:effectRef idx="0">
          <a:schemeClr val="accent1"/>
        </a:effectRef>
        <a:fontRef idx="minor">
          <a:schemeClr val="lt1"/>
        </a:fontRef>
      </dsp:style>
    </dsp:sp>
    <dsp:sp modelId="{06794E99-3279-42C2-82A4-3FD5E90E83AD}">
      <dsp:nvSpPr>
        <dsp:cNvPr id="0" name=""/>
        <dsp:cNvSpPr/>
      </dsp:nvSpPr>
      <dsp:spPr>
        <a:xfrm>
          <a:off x="1766507" y="350161"/>
          <a:ext cx="2306134" cy="904180"/>
        </a:xfrm>
        <a:prstGeom prst="rect">
          <a:avLst/>
        </a:prstGeom>
        <a:solidFill>
          <a:schemeClr val="lt1">
            <a:alpha val="90000"/>
            <a:hueOff val="0"/>
            <a:satOff val="0"/>
            <a:lumOff val="0"/>
            <a:alphaOff val="0"/>
          </a:schemeClr>
        </a:solidFill>
        <a:ln w="22225" cap="flat" cmpd="sng" algn="ctr">
          <a:solidFill>
            <a:srgbClr val="00206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BE" sz="1100" kern="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Action-clé 1</a:t>
          </a:r>
        </a:p>
        <a:p>
          <a:pPr lvl="0" algn="ctr" defTabSz="488950">
            <a:lnSpc>
              <a:spcPct val="90000"/>
            </a:lnSpc>
            <a:spcBef>
              <a:spcPct val="0"/>
            </a:spcBef>
            <a:spcAft>
              <a:spcPct val="35000"/>
            </a:spcAft>
          </a:pPr>
          <a:r>
            <a:rPr lang="fr-BE" sz="1100" b="1" kern="1200" noProof="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Projets de mobilité</a:t>
          </a:r>
          <a:r>
            <a:rPr lang="fr-BE" sz="1100" kern="1200" noProof="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a:t>
          </a:r>
        </a:p>
        <a:p>
          <a:pPr lvl="0" algn="ctr" defTabSz="488950">
            <a:lnSpc>
              <a:spcPct val="90000"/>
            </a:lnSpc>
            <a:spcBef>
              <a:spcPct val="0"/>
            </a:spcBef>
            <a:spcAft>
              <a:spcPct val="35000"/>
            </a:spcAft>
          </a:pPr>
          <a:r>
            <a:rPr lang="fr-BE" sz="1100" kern="1200" noProof="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aller se former</a:t>
          </a:r>
          <a:endParaRPr lang="fr-BE" sz="1100" kern="1200" dirty="0"/>
        </a:p>
      </dsp:txBody>
      <dsp:txXfrm>
        <a:off x="1766507" y="350161"/>
        <a:ext cx="2306134" cy="904180"/>
      </dsp:txXfrm>
    </dsp:sp>
    <dsp:sp modelId="{892EBE0A-40AC-4EBE-9C1A-8A062A865A72}">
      <dsp:nvSpPr>
        <dsp:cNvPr id="0" name=""/>
        <dsp:cNvSpPr/>
      </dsp:nvSpPr>
      <dsp:spPr>
        <a:xfrm>
          <a:off x="1626539" y="1382455"/>
          <a:ext cx="2633740" cy="875473"/>
        </a:xfrm>
        <a:prstGeom prst="rect">
          <a:avLst/>
        </a:prstGeom>
        <a:solidFill>
          <a:schemeClr val="lt1">
            <a:alpha val="90000"/>
            <a:hueOff val="0"/>
            <a:satOff val="0"/>
            <a:lumOff val="0"/>
            <a:alphaOff val="0"/>
          </a:schemeClr>
        </a:solidFill>
        <a:ln w="22225" cap="flat" cmpd="sng" algn="ctr">
          <a:solidFill>
            <a:srgbClr val="00206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fr-BE" sz="1100" kern="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Action clé 2</a:t>
          </a:r>
        </a:p>
        <a:p>
          <a:pPr lvl="0" algn="ctr" defTabSz="488950">
            <a:lnSpc>
              <a:spcPct val="90000"/>
            </a:lnSpc>
            <a:spcBef>
              <a:spcPct val="0"/>
            </a:spcBef>
            <a:spcAft>
              <a:spcPct val="35000"/>
            </a:spcAft>
          </a:pPr>
          <a:r>
            <a:rPr lang="fr-BE" sz="1100" b="1" kern="1200" noProof="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Partenariats stratégiques</a:t>
          </a:r>
          <a:r>
            <a:rPr lang="fr-BE" sz="1100" kern="1200" noProof="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a:t>
          </a:r>
        </a:p>
        <a:p>
          <a:pPr lvl="0" algn="ctr" defTabSz="488950">
            <a:lnSpc>
              <a:spcPct val="90000"/>
            </a:lnSpc>
            <a:spcBef>
              <a:spcPct val="0"/>
            </a:spcBef>
            <a:spcAft>
              <a:spcPct val="35000"/>
            </a:spcAft>
          </a:pPr>
          <a:r>
            <a:rPr lang="fr-BE" sz="1100" kern="1200" noProof="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Projets de coopération: travailler ensemble, coopérer &amp; innover</a:t>
          </a:r>
          <a:endParaRPr lang="fr-BE" sz="1100" kern="1200" dirty="0"/>
        </a:p>
      </dsp:txBody>
      <dsp:txXfrm>
        <a:off x="1626539" y="1382455"/>
        <a:ext cx="2633740" cy="875473"/>
      </dsp:txXfrm>
    </dsp:sp>
    <dsp:sp modelId="{C0A66709-40CB-4226-BAAB-DC244FA6038B}">
      <dsp:nvSpPr>
        <dsp:cNvPr id="0" name=""/>
        <dsp:cNvSpPr/>
      </dsp:nvSpPr>
      <dsp:spPr>
        <a:xfrm>
          <a:off x="1891079" y="2372227"/>
          <a:ext cx="2120563" cy="473327"/>
        </a:xfrm>
        <a:prstGeom prst="rect">
          <a:avLst/>
        </a:prstGeom>
        <a:solidFill>
          <a:schemeClr val="lt1">
            <a:alpha val="90000"/>
            <a:hueOff val="0"/>
            <a:satOff val="0"/>
            <a:lumOff val="0"/>
            <a:alphaOff val="0"/>
          </a:schemeClr>
        </a:solidFill>
        <a:ln w="12700" cap="flat" cmpd="sng" algn="ctr">
          <a:solidFill>
            <a:srgbClr val="002060"/>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r-BE" sz="2000" kern="1200" dirty="0" err="1" smtClean="0">
              <a:solidFill>
                <a:srgbClr val="002060"/>
              </a:solidFill>
              <a:latin typeface="Verdana" panose="020B0604030504040204" pitchFamily="34" charset="0"/>
              <a:ea typeface="Verdana" panose="020B0604030504040204" pitchFamily="34" charset="0"/>
              <a:cs typeface="Verdana" panose="020B0604030504040204" pitchFamily="34" charset="0"/>
            </a:rPr>
            <a:t>eTwinning</a:t>
          </a:r>
          <a:endParaRPr lang="fr-BE" sz="2000" kern="1200" dirty="0"/>
        </a:p>
      </dsp:txBody>
      <dsp:txXfrm>
        <a:off x="1891079" y="2372227"/>
        <a:ext cx="2120563" cy="473327"/>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5659" cy="498055"/>
          </a:xfrm>
          <a:prstGeom prst="rect">
            <a:avLst/>
          </a:prstGeom>
        </p:spPr>
        <p:txBody>
          <a:bodyPr vert="horz" lIns="91440" tIns="45720" rIns="91440" bIns="45720" rtlCol="0"/>
          <a:lstStyle>
            <a:lvl1pPr algn="l">
              <a:defRPr sz="1200"/>
            </a:lvl1pPr>
          </a:lstStyle>
          <a:p>
            <a:endParaRPr lang="fr-BE"/>
          </a:p>
        </p:txBody>
      </p:sp>
      <p:sp>
        <p:nvSpPr>
          <p:cNvPr id="3" name="Espace réservé de la date 2"/>
          <p:cNvSpPr>
            <a:spLocks noGrp="1"/>
          </p:cNvSpPr>
          <p:nvPr>
            <p:ph type="dt" sz="quarter" idx="1"/>
          </p:nvPr>
        </p:nvSpPr>
        <p:spPr>
          <a:xfrm>
            <a:off x="3850444" y="0"/>
            <a:ext cx="2945659" cy="498055"/>
          </a:xfrm>
          <a:prstGeom prst="rect">
            <a:avLst/>
          </a:prstGeom>
        </p:spPr>
        <p:txBody>
          <a:bodyPr vert="horz" lIns="91440" tIns="45720" rIns="91440" bIns="45720" rtlCol="0"/>
          <a:lstStyle>
            <a:lvl1pPr algn="r">
              <a:defRPr sz="1200"/>
            </a:lvl1pPr>
          </a:lstStyle>
          <a:p>
            <a:fld id="{AE284EE7-082F-4284-BF87-C9B937701CE2}" type="datetimeFigureOut">
              <a:rPr lang="fr-BE" smtClean="0"/>
              <a:t>12-09-19</a:t>
            </a:fld>
            <a:endParaRPr lang="fr-BE"/>
          </a:p>
        </p:txBody>
      </p:sp>
      <p:sp>
        <p:nvSpPr>
          <p:cNvPr id="4" name="Espace réservé du pied de page 3"/>
          <p:cNvSpPr>
            <a:spLocks noGrp="1"/>
          </p:cNvSpPr>
          <p:nvPr>
            <p:ph type="ftr" sz="quarter" idx="2"/>
          </p:nvPr>
        </p:nvSpPr>
        <p:spPr>
          <a:xfrm>
            <a:off x="1" y="9428584"/>
            <a:ext cx="2945659" cy="498055"/>
          </a:xfrm>
          <a:prstGeom prst="rect">
            <a:avLst/>
          </a:prstGeom>
        </p:spPr>
        <p:txBody>
          <a:bodyPr vert="horz" lIns="91440" tIns="45720" rIns="91440" bIns="45720" rtlCol="0" anchor="b"/>
          <a:lstStyle>
            <a:lvl1pPr algn="l">
              <a:defRPr sz="1200"/>
            </a:lvl1pPr>
          </a:lstStyle>
          <a:p>
            <a:endParaRPr lang="fr-BE"/>
          </a:p>
        </p:txBody>
      </p:sp>
      <p:sp>
        <p:nvSpPr>
          <p:cNvPr id="5" name="Espace réservé du numéro de diapositive 4"/>
          <p:cNvSpPr>
            <a:spLocks noGrp="1"/>
          </p:cNvSpPr>
          <p:nvPr>
            <p:ph type="sldNum" sz="quarter" idx="3"/>
          </p:nvPr>
        </p:nvSpPr>
        <p:spPr>
          <a:xfrm>
            <a:off x="3850444" y="9428584"/>
            <a:ext cx="2945659" cy="498055"/>
          </a:xfrm>
          <a:prstGeom prst="rect">
            <a:avLst/>
          </a:prstGeom>
        </p:spPr>
        <p:txBody>
          <a:bodyPr vert="horz" lIns="91440" tIns="45720" rIns="91440" bIns="45720" rtlCol="0" anchor="b"/>
          <a:lstStyle>
            <a:lvl1pPr algn="r">
              <a:defRPr sz="1200"/>
            </a:lvl1pPr>
          </a:lstStyle>
          <a:p>
            <a:fld id="{71471A2D-58EB-4020-A48C-7A1F87E6A562}" type="slidenum">
              <a:rPr lang="fr-BE" smtClean="0"/>
              <a:t>‹N°›</a:t>
            </a:fld>
            <a:endParaRPr lang="fr-BE"/>
          </a:p>
        </p:txBody>
      </p:sp>
    </p:spTree>
    <p:extLst>
      <p:ext uri="{BB962C8B-B14F-4D97-AF65-F5344CB8AC3E}">
        <p14:creationId xmlns:p14="http://schemas.microsoft.com/office/powerpoint/2010/main" val="4363332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79768" y="4715154"/>
            <a:ext cx="5438140" cy="4466987"/>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425067490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7" name="Shape 127"/>
          <p:cNvSpPr txBox="1">
            <a:spLocks noGrp="1"/>
          </p:cNvSpPr>
          <p:nvPr>
            <p:ph type="body" idx="1"/>
          </p:nvPr>
        </p:nvSpPr>
        <p:spPr>
          <a:xfrm>
            <a:off x="679768" y="4715154"/>
            <a:ext cx="5438140" cy="44669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lang="fr-BE" baseline="0" dirty="0"/>
          </a:p>
        </p:txBody>
      </p:sp>
    </p:spTree>
    <p:extLst>
      <p:ext uri="{BB962C8B-B14F-4D97-AF65-F5344CB8AC3E}">
        <p14:creationId xmlns:p14="http://schemas.microsoft.com/office/powerpoint/2010/main" val="35517712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79768" y="4715153"/>
            <a:ext cx="5438140" cy="4466987"/>
          </a:xfrm>
          <a:prstGeom prst="rect">
            <a:avLst/>
          </a:prstGeom>
        </p:spPr>
        <p:txBody>
          <a:bodyPr spcFirstLastPara="1" wrap="square" lIns="91425" tIns="91425" rIns="91425" bIns="91425" anchor="t" anchorCtr="0">
            <a:noAutofit/>
          </a:bodyPr>
          <a:lstStyle/>
          <a:p>
            <a:pPr marL="139700" indent="0">
              <a:buNone/>
            </a:pPr>
            <a:endParaRPr lang="fr-BE" b="0" baseline="0" dirty="0" smtClean="0"/>
          </a:p>
        </p:txBody>
      </p:sp>
    </p:spTree>
    <p:extLst>
      <p:ext uri="{BB962C8B-B14F-4D97-AF65-F5344CB8AC3E}">
        <p14:creationId xmlns:p14="http://schemas.microsoft.com/office/powerpoint/2010/main" val="40235374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79768" y="4715153"/>
            <a:ext cx="5438140" cy="44669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13390720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79768" y="4715154"/>
            <a:ext cx="5438140" cy="44669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23483684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79768" y="4715154"/>
            <a:ext cx="5438140" cy="44669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6233924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79768" y="4715154"/>
            <a:ext cx="5438140" cy="44669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16403135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79768" y="4715154"/>
            <a:ext cx="5438140" cy="4466987"/>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BE" sz="1100" dirty="0" smtClean="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BE" sz="1100" dirty="0" smtClean="0">
              <a:latin typeface="Verdana" panose="020B0604030504040204" pitchFamily="34" charset="0"/>
              <a:ea typeface="Verdana" panose="020B0604030504040204" pitchFamily="34" charset="0"/>
              <a:cs typeface="Verdana" panose="020B0604030504040204" pitchFamily="34" charset="0"/>
            </a:endParaRPr>
          </a:p>
          <a:p>
            <a:pPr marL="0" lvl="0" indent="0">
              <a:spcBef>
                <a:spcPts val="0"/>
              </a:spcBef>
              <a:spcAft>
                <a:spcPts val="0"/>
              </a:spcAft>
              <a:buNone/>
            </a:pPr>
            <a:endParaRPr dirty="0"/>
          </a:p>
        </p:txBody>
      </p:sp>
    </p:spTree>
    <p:extLst>
      <p:ext uri="{BB962C8B-B14F-4D97-AF65-F5344CB8AC3E}">
        <p14:creationId xmlns:p14="http://schemas.microsoft.com/office/powerpoint/2010/main" val="27897602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79768" y="4715154"/>
            <a:ext cx="5438140" cy="4466987"/>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BE" sz="1100" dirty="0" smtClean="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fr-BE" sz="1100" dirty="0" smtClean="0">
              <a:latin typeface="Verdana" panose="020B0604030504040204" pitchFamily="34" charset="0"/>
              <a:ea typeface="Verdana" panose="020B0604030504040204" pitchFamily="34" charset="0"/>
              <a:cs typeface="Verdana" panose="020B0604030504040204" pitchFamily="34" charset="0"/>
            </a:endParaRPr>
          </a:p>
          <a:p>
            <a:pPr marL="0" lvl="0" indent="0">
              <a:spcBef>
                <a:spcPts val="0"/>
              </a:spcBef>
              <a:spcAft>
                <a:spcPts val="0"/>
              </a:spcAft>
              <a:buNone/>
            </a:pPr>
            <a:endParaRPr dirty="0"/>
          </a:p>
        </p:txBody>
      </p:sp>
    </p:spTree>
    <p:extLst>
      <p:ext uri="{BB962C8B-B14F-4D97-AF65-F5344CB8AC3E}">
        <p14:creationId xmlns:p14="http://schemas.microsoft.com/office/powerpoint/2010/main" val="10622828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139700" indent="0">
              <a:buNone/>
            </a:pPr>
            <a:r>
              <a:rPr lang="fr-BE" dirty="0" smtClean="0"/>
              <a:t>www.youtube.com/watch?v=TX_MJ_WZLxY    </a:t>
            </a:r>
          </a:p>
        </p:txBody>
      </p:sp>
      <p:sp>
        <p:nvSpPr>
          <p:cNvPr id="4" name="Espace réservé du numéro de diapositive 3"/>
          <p:cNvSpPr>
            <a:spLocks noGrp="1"/>
          </p:cNvSpPr>
          <p:nvPr>
            <p:ph type="sldNum" sz="quarter" idx="10"/>
          </p:nvPr>
        </p:nvSpPr>
        <p:spPr>
          <a:xfrm>
            <a:off x="3850445" y="9428584"/>
            <a:ext cx="2945659" cy="498055"/>
          </a:xfrm>
          <a:prstGeom prst="rect">
            <a:avLst/>
          </a:prstGeom>
        </p:spPr>
        <p:txBody>
          <a:bodyPr/>
          <a:lstStyle/>
          <a:p>
            <a:fld id="{E86C1AB1-D682-4F2C-8579-D9DF0DCC073A}" type="slidenum">
              <a:rPr lang="en-US" smtClean="0"/>
              <a:t>17</a:t>
            </a:fld>
            <a:endParaRPr lang="en-US"/>
          </a:p>
        </p:txBody>
      </p:sp>
    </p:spTree>
    <p:extLst>
      <p:ext uri="{BB962C8B-B14F-4D97-AF65-F5344CB8AC3E}">
        <p14:creationId xmlns:p14="http://schemas.microsoft.com/office/powerpoint/2010/main" val="32509113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139700" indent="0">
              <a:buNone/>
            </a:pPr>
            <a:endParaRPr lang="fr-BE" baseline="0" dirty="0" smtClean="0"/>
          </a:p>
        </p:txBody>
      </p:sp>
    </p:spTree>
    <p:extLst>
      <p:ext uri="{BB962C8B-B14F-4D97-AF65-F5344CB8AC3E}">
        <p14:creationId xmlns:p14="http://schemas.microsoft.com/office/powerpoint/2010/main" val="713063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79768" y="4715154"/>
            <a:ext cx="5438140" cy="44669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31226259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79768" y="4715154"/>
            <a:ext cx="5438140" cy="44669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3719392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dirty="0"/>
          </a:p>
        </p:txBody>
      </p:sp>
    </p:spTree>
    <p:extLst>
      <p:ext uri="{BB962C8B-B14F-4D97-AF65-F5344CB8AC3E}">
        <p14:creationId xmlns:p14="http://schemas.microsoft.com/office/powerpoint/2010/main" val="16445516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79768" y="4715154"/>
            <a:ext cx="5438140" cy="44669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2404014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79768" y="4715153"/>
            <a:ext cx="5438140" cy="4466987"/>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extLst>
      <p:ext uri="{BB962C8B-B14F-4D97-AF65-F5344CB8AC3E}">
        <p14:creationId xmlns:p14="http://schemas.microsoft.com/office/powerpoint/2010/main" val="23946204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dirty="0"/>
          </a:p>
        </p:txBody>
      </p:sp>
    </p:spTree>
    <p:extLst>
      <p:ext uri="{BB962C8B-B14F-4D97-AF65-F5344CB8AC3E}">
        <p14:creationId xmlns:p14="http://schemas.microsoft.com/office/powerpoint/2010/main" val="2605404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39700" indent="0">
              <a:buNone/>
            </a:pPr>
            <a:endParaRPr lang="fr-BE" dirty="0"/>
          </a:p>
        </p:txBody>
      </p:sp>
      <p:sp>
        <p:nvSpPr>
          <p:cNvPr id="4" name="Date Placeholder 3"/>
          <p:cNvSpPr>
            <a:spLocks noGrp="1"/>
          </p:cNvSpPr>
          <p:nvPr>
            <p:ph type="dt" idx="10"/>
          </p:nvPr>
        </p:nvSpPr>
        <p:spPr>
          <a:xfrm>
            <a:off x="3849956" y="0"/>
            <a:ext cx="2946135" cy="496253"/>
          </a:xfrm>
          <a:prstGeom prst="rect">
            <a:avLst/>
          </a:prstGeom>
        </p:spPr>
        <p:txBody>
          <a:bodyPr/>
          <a:lstStyle/>
          <a:p>
            <a:pPr>
              <a:defRPr/>
            </a:pPr>
            <a:r>
              <a:rPr lang="en-US" smtClean="0"/>
              <a:t>21/01/2014</a:t>
            </a:r>
            <a:endParaRPr lang="en-US"/>
          </a:p>
        </p:txBody>
      </p:sp>
      <p:sp>
        <p:nvSpPr>
          <p:cNvPr id="5" name="Slide Number Placeholder 4"/>
          <p:cNvSpPr>
            <a:spLocks noGrp="1"/>
          </p:cNvSpPr>
          <p:nvPr>
            <p:ph type="sldNum" sz="quarter" idx="11"/>
          </p:nvPr>
        </p:nvSpPr>
        <p:spPr>
          <a:xfrm>
            <a:off x="3849956" y="9428803"/>
            <a:ext cx="2946135" cy="497838"/>
          </a:xfrm>
          <a:prstGeom prst="rect">
            <a:avLst/>
          </a:prstGeom>
        </p:spPr>
        <p:txBody>
          <a:bodyPr/>
          <a:lstStyle/>
          <a:p>
            <a:pPr>
              <a:defRPr/>
            </a:pPr>
            <a:fld id="{DD36B40C-023A-401C-891F-8A59F28F8497}" type="slidenum">
              <a:rPr lang="en-US" smtClean="0"/>
              <a:pPr>
                <a:defRPr/>
              </a:pPr>
              <a:t>8</a:t>
            </a:fld>
            <a:endParaRPr lang="en-US"/>
          </a:p>
        </p:txBody>
      </p:sp>
    </p:spTree>
    <p:extLst>
      <p:ext uri="{BB962C8B-B14F-4D97-AF65-F5344CB8AC3E}">
        <p14:creationId xmlns:p14="http://schemas.microsoft.com/office/powerpoint/2010/main" val="23756697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79768" y="4715154"/>
            <a:ext cx="5438140" cy="4466987"/>
          </a:xfrm>
          <a:prstGeom prst="rect">
            <a:avLst/>
          </a:prstGeom>
        </p:spPr>
        <p:txBody>
          <a:bodyPr spcFirstLastPara="1" wrap="square" lIns="91425" tIns="91425" rIns="91425" bIns="91425" anchor="t" anchorCtr="0">
            <a:noAutofit/>
          </a:bodyPr>
          <a:lstStyle/>
          <a:p>
            <a:pPr marL="139700" indent="0">
              <a:buNone/>
            </a:pPr>
            <a:r>
              <a:rPr lang="fr-BE" baseline="0" dirty="0" smtClean="0"/>
              <a:t>Exemple: harcèlement:</a:t>
            </a:r>
          </a:p>
          <a:p>
            <a:pPr marL="139700" indent="0">
              <a:buNone/>
            </a:pPr>
            <a:r>
              <a:rPr lang="fr-BE" baseline="0" dirty="0" smtClean="0"/>
              <a:t>différents niveaux: échanges de pratiques, construction d’un outil commun, coopération avec universités, échanges entre professeurs ou implication des élèves (ressenti, vision, réflexions, test des outils construits, rencontre de petites délégations, pièce de théâtre, …), travail en petits groupes entre élèves, fresque commune, ….</a:t>
            </a:r>
          </a:p>
          <a:p>
            <a:pPr marL="139700" indent="0">
              <a:buNone/>
            </a:pPr>
            <a:endParaRPr lang="fr-BE" baseline="0" dirty="0" smtClean="0"/>
          </a:p>
          <a:p>
            <a:pPr marL="139700" indent="0">
              <a:buNone/>
            </a:pPr>
            <a:r>
              <a:rPr lang="fr-BE" baseline="0" dirty="0" smtClean="0"/>
              <a:t>Flexibilité: activités, durée, nombre de partenaires, thématique, pays, ….</a:t>
            </a:r>
          </a:p>
          <a:p>
            <a:pPr marL="139700" indent="0">
              <a:buNone/>
            </a:pPr>
            <a:endParaRPr lang="fr-BE" u="sng" baseline="0" dirty="0" smtClean="0"/>
          </a:p>
          <a:p>
            <a:pPr marL="139700" indent="0">
              <a:buNone/>
            </a:pPr>
            <a:r>
              <a:rPr lang="fr-BE" u="sng" baseline="0" dirty="0" smtClean="0"/>
              <a:t>Projets entre partenaires belges: </a:t>
            </a:r>
          </a:p>
          <a:p>
            <a:pPr marL="171450" indent="-171450">
              <a:buFontTx/>
              <a:buChar char="-"/>
            </a:pPr>
            <a:r>
              <a:rPr lang="en-US" sz="1100" b="0" i="0" u="none" strike="noStrike" kern="1200" cap="none" baseline="0" dirty="0" err="1" smtClean="0">
                <a:solidFill>
                  <a:schemeClr val="tx1"/>
                </a:solidFill>
                <a:latin typeface="Arial"/>
                <a:ea typeface="Arial"/>
                <a:cs typeface="Arial"/>
                <a:sym typeface="Arial"/>
              </a:rPr>
              <a:t>Réunions</a:t>
            </a:r>
            <a:r>
              <a:rPr lang="en-US" sz="1100" b="0" i="0" u="none" strike="noStrike" kern="1200" cap="none" baseline="0" dirty="0" smtClean="0">
                <a:solidFill>
                  <a:schemeClr val="tx1"/>
                </a:solidFill>
                <a:latin typeface="Arial"/>
                <a:ea typeface="Arial"/>
                <a:cs typeface="Arial"/>
                <a:sym typeface="Arial"/>
              </a:rPr>
              <a:t> </a:t>
            </a:r>
            <a:r>
              <a:rPr lang="en-US" sz="1100" b="0" i="0" u="none" strike="noStrike" kern="1200" cap="none" baseline="0" dirty="0" err="1" smtClean="0">
                <a:solidFill>
                  <a:schemeClr val="tx1"/>
                </a:solidFill>
                <a:latin typeface="Arial"/>
                <a:ea typeface="Arial"/>
                <a:cs typeface="Arial"/>
                <a:sym typeface="Arial"/>
              </a:rPr>
              <a:t>transnationales</a:t>
            </a:r>
            <a:r>
              <a:rPr lang="en-US" sz="1100" b="0" i="0" u="none" strike="noStrike" kern="1200" cap="none" baseline="0" dirty="0" smtClean="0">
                <a:solidFill>
                  <a:schemeClr val="tx1"/>
                </a:solidFill>
                <a:latin typeface="Arial"/>
                <a:ea typeface="Arial"/>
                <a:cs typeface="Arial"/>
                <a:sym typeface="Arial"/>
              </a:rPr>
              <a:t>: eligible </a:t>
            </a:r>
            <a:r>
              <a:rPr lang="en-US" sz="1100" b="0" i="0" u="none" strike="noStrike" kern="1200" cap="none" baseline="0" dirty="0" err="1" smtClean="0">
                <a:solidFill>
                  <a:schemeClr val="tx1"/>
                </a:solidFill>
                <a:latin typeface="Arial"/>
                <a:ea typeface="Arial"/>
                <a:cs typeface="Arial"/>
                <a:sym typeface="Arial"/>
              </a:rPr>
              <a:t>si</a:t>
            </a:r>
            <a:r>
              <a:rPr lang="en-US" sz="1100" b="0" i="0" u="none" strike="noStrike" kern="1200" cap="none" baseline="0" dirty="0" smtClean="0">
                <a:solidFill>
                  <a:schemeClr val="tx1"/>
                </a:solidFill>
                <a:latin typeface="Arial"/>
                <a:ea typeface="Arial"/>
                <a:cs typeface="Arial"/>
                <a:sym typeface="Arial"/>
              </a:rPr>
              <a:t> reunion </a:t>
            </a:r>
            <a:r>
              <a:rPr lang="en-US" sz="1100" b="0" i="0" u="none" strike="noStrike" kern="1200" cap="none" baseline="0" dirty="0" err="1" smtClean="0">
                <a:solidFill>
                  <a:schemeClr val="tx1"/>
                </a:solidFill>
                <a:latin typeface="Arial"/>
                <a:ea typeface="Arial"/>
                <a:cs typeface="Arial"/>
                <a:sym typeface="Arial"/>
              </a:rPr>
              <a:t>implique</a:t>
            </a:r>
            <a:r>
              <a:rPr lang="en-US" sz="1100" b="0" i="0" u="none" strike="noStrike" kern="1200" cap="none" baseline="0" dirty="0" smtClean="0">
                <a:solidFill>
                  <a:schemeClr val="tx1"/>
                </a:solidFill>
                <a:latin typeface="Arial"/>
                <a:ea typeface="Arial"/>
                <a:cs typeface="Arial"/>
                <a:sym typeface="Arial"/>
              </a:rPr>
              <a:t> </a:t>
            </a:r>
            <a:r>
              <a:rPr lang="en-US" sz="1100" b="0" i="0" u="none" strike="noStrike" kern="1200" cap="none" baseline="0" dirty="0" err="1" smtClean="0">
                <a:solidFill>
                  <a:schemeClr val="tx1"/>
                </a:solidFill>
                <a:latin typeface="Arial"/>
                <a:ea typeface="Arial"/>
                <a:cs typeface="Arial"/>
                <a:sym typeface="Arial"/>
              </a:rPr>
              <a:t>partenaires</a:t>
            </a:r>
            <a:r>
              <a:rPr lang="en-US" sz="1100" b="0" i="0" u="none" strike="noStrike" kern="1200" cap="none" baseline="0" dirty="0" smtClean="0">
                <a:solidFill>
                  <a:schemeClr val="tx1"/>
                </a:solidFill>
                <a:latin typeface="Arial"/>
                <a:ea typeface="Arial"/>
                <a:cs typeface="Arial"/>
                <a:sym typeface="Arial"/>
              </a:rPr>
              <a:t> </a:t>
            </a:r>
            <a:r>
              <a:rPr lang="en-US" sz="1100" b="0" i="0" u="none" strike="noStrike" kern="1200" cap="none" baseline="0" dirty="0" err="1" smtClean="0">
                <a:solidFill>
                  <a:schemeClr val="tx1"/>
                </a:solidFill>
                <a:latin typeface="Arial"/>
                <a:ea typeface="Arial"/>
                <a:cs typeface="Arial"/>
                <a:sym typeface="Arial"/>
              </a:rPr>
              <a:t>d’au</a:t>
            </a:r>
            <a:r>
              <a:rPr lang="en-US" sz="1100" b="0" i="0" u="none" strike="noStrike" kern="1200" cap="none" baseline="0" dirty="0" smtClean="0">
                <a:solidFill>
                  <a:schemeClr val="tx1"/>
                </a:solidFill>
                <a:latin typeface="Arial"/>
                <a:ea typeface="Arial"/>
                <a:cs typeface="Arial"/>
                <a:sym typeface="Arial"/>
              </a:rPr>
              <a:t> </a:t>
            </a:r>
            <a:r>
              <a:rPr lang="en-US" sz="1100" b="0" i="0" u="none" strike="noStrike" kern="1200" cap="none" baseline="0" dirty="0" err="1" smtClean="0">
                <a:solidFill>
                  <a:schemeClr val="tx1"/>
                </a:solidFill>
                <a:latin typeface="Arial"/>
                <a:ea typeface="Arial"/>
                <a:cs typeface="Arial"/>
                <a:sym typeface="Arial"/>
              </a:rPr>
              <a:t>moins</a:t>
            </a:r>
            <a:r>
              <a:rPr lang="en-US" sz="1100" b="0" i="0" u="none" strike="noStrike" kern="1200" cap="none" baseline="0" dirty="0" smtClean="0">
                <a:solidFill>
                  <a:schemeClr val="tx1"/>
                </a:solidFill>
                <a:latin typeface="Arial"/>
                <a:ea typeface="Arial"/>
                <a:cs typeface="Arial"/>
                <a:sym typeface="Arial"/>
              </a:rPr>
              <a:t> 2 pays </a:t>
            </a:r>
            <a:r>
              <a:rPr lang="en-US" sz="1100" b="0" i="0" u="none" strike="noStrike" kern="1200" cap="none" baseline="0" dirty="0" err="1" smtClean="0">
                <a:solidFill>
                  <a:schemeClr val="tx1"/>
                </a:solidFill>
                <a:latin typeface="Arial"/>
                <a:ea typeface="Arial"/>
                <a:cs typeface="Arial"/>
                <a:sym typeface="Arial"/>
              </a:rPr>
              <a:t>Programme</a:t>
            </a:r>
            <a:r>
              <a:rPr lang="en-US" sz="1100" b="0" i="0" u="none" strike="noStrike" kern="1200" cap="none" baseline="0" dirty="0" smtClean="0">
                <a:solidFill>
                  <a:schemeClr val="tx1"/>
                </a:solidFill>
                <a:latin typeface="Arial"/>
                <a:ea typeface="Arial"/>
                <a:cs typeface="Arial"/>
                <a:sym typeface="Arial"/>
              </a:rPr>
              <a:t> et que la distance </a:t>
            </a:r>
            <a:r>
              <a:rPr lang="en-US" sz="1100" b="0" i="0" u="none" strike="noStrike" kern="1200" cap="none" baseline="0" dirty="0" err="1" smtClean="0">
                <a:solidFill>
                  <a:schemeClr val="tx1"/>
                </a:solidFill>
                <a:latin typeface="Arial"/>
                <a:ea typeface="Arial"/>
                <a:cs typeface="Arial"/>
                <a:sym typeface="Arial"/>
              </a:rPr>
              <a:t>est</a:t>
            </a:r>
            <a:r>
              <a:rPr lang="en-US" sz="1100" b="0" i="0" u="none" strike="noStrike" kern="1200" cap="none" baseline="0" dirty="0" smtClean="0">
                <a:solidFill>
                  <a:schemeClr val="tx1"/>
                </a:solidFill>
                <a:latin typeface="Arial"/>
                <a:ea typeface="Arial"/>
                <a:cs typeface="Arial"/>
                <a:sym typeface="Arial"/>
              </a:rPr>
              <a:t> de minimum 100 km. </a:t>
            </a:r>
          </a:p>
          <a:p>
            <a:pPr marL="171450" indent="-171450">
              <a:buFontTx/>
              <a:buChar char="-"/>
            </a:pPr>
            <a:r>
              <a:rPr lang="en-GB" sz="1100" b="0" i="0" u="none" strike="noStrike" kern="1200" cap="none" baseline="0" dirty="0" err="1" smtClean="0">
                <a:solidFill>
                  <a:schemeClr val="tx1"/>
                </a:solidFill>
                <a:effectLst/>
                <a:latin typeface="Arial"/>
                <a:ea typeface="Arial"/>
                <a:cs typeface="Arial"/>
                <a:sym typeface="Arial"/>
              </a:rPr>
              <a:t>Activités</a:t>
            </a:r>
            <a:r>
              <a:rPr lang="en-GB" sz="1100" b="0" i="0" u="none" strike="noStrike" kern="1200" cap="none" baseline="0" dirty="0" smtClean="0">
                <a:solidFill>
                  <a:schemeClr val="tx1"/>
                </a:solidFill>
                <a:effectLst/>
                <a:latin typeface="Arial"/>
                <a:ea typeface="Arial"/>
                <a:cs typeface="Arial"/>
                <a:sym typeface="Arial"/>
              </a:rPr>
              <a:t> </a:t>
            </a:r>
            <a:r>
              <a:rPr lang="en-GB" sz="1100" b="0" i="0" u="none" strike="noStrike" kern="1200" cap="none" baseline="0" dirty="0" err="1" smtClean="0">
                <a:solidFill>
                  <a:schemeClr val="tx1"/>
                </a:solidFill>
                <a:effectLst/>
                <a:latin typeface="Arial"/>
                <a:ea typeface="Arial"/>
                <a:cs typeface="Arial"/>
                <a:sym typeface="Arial"/>
              </a:rPr>
              <a:t>d’apprentissage</a:t>
            </a:r>
            <a:r>
              <a:rPr lang="en-GB" sz="1100" b="0" i="0" u="none" strike="noStrike" kern="1200" cap="none" baseline="0" dirty="0" smtClean="0">
                <a:solidFill>
                  <a:schemeClr val="tx1"/>
                </a:solidFill>
                <a:effectLst/>
                <a:latin typeface="Arial"/>
                <a:ea typeface="Arial"/>
                <a:cs typeface="Arial"/>
                <a:sym typeface="Arial"/>
              </a:rPr>
              <a:t>: eligible </a:t>
            </a:r>
            <a:r>
              <a:rPr lang="en-GB" sz="1100" b="0" i="0" u="none" strike="noStrike" kern="1200" cap="none" baseline="0" dirty="0" err="1" smtClean="0">
                <a:solidFill>
                  <a:schemeClr val="tx1"/>
                </a:solidFill>
                <a:effectLst/>
                <a:latin typeface="Arial"/>
                <a:ea typeface="Arial"/>
                <a:cs typeface="Arial"/>
                <a:sym typeface="Arial"/>
              </a:rPr>
              <a:t>si</a:t>
            </a:r>
            <a:r>
              <a:rPr lang="en-GB" sz="1100" b="0" i="0" u="none" strike="noStrike" kern="1200" cap="none" baseline="0" dirty="0" smtClean="0">
                <a:solidFill>
                  <a:schemeClr val="tx1"/>
                </a:solidFill>
                <a:effectLst/>
                <a:latin typeface="Arial"/>
                <a:ea typeface="Arial"/>
                <a:cs typeface="Arial"/>
                <a:sym typeface="Arial"/>
              </a:rPr>
              <a:t> </a:t>
            </a:r>
            <a:r>
              <a:rPr lang="en-US" sz="1100" b="0" i="0" u="none" strike="noStrike" kern="1200" cap="none" baseline="0" dirty="0" err="1" smtClean="0">
                <a:solidFill>
                  <a:schemeClr val="tx1"/>
                </a:solidFill>
                <a:effectLst/>
                <a:latin typeface="Arial"/>
                <a:ea typeface="Arial"/>
                <a:cs typeface="Arial"/>
                <a:sym typeface="Arial"/>
              </a:rPr>
              <a:t>activité</a:t>
            </a:r>
            <a:r>
              <a:rPr lang="en-US" sz="1100" b="0" i="0" u="none" strike="noStrike" kern="1200" cap="none" baseline="0" dirty="0" smtClean="0">
                <a:solidFill>
                  <a:schemeClr val="tx1"/>
                </a:solidFill>
                <a:effectLst/>
                <a:latin typeface="Arial"/>
                <a:ea typeface="Arial"/>
                <a:cs typeface="Arial"/>
                <a:sym typeface="Arial"/>
              </a:rPr>
              <a:t> </a:t>
            </a:r>
            <a:r>
              <a:rPr lang="en-US" sz="1100" b="0" i="0" u="none" strike="noStrike" kern="1200" cap="none" baseline="0" dirty="0" err="1" smtClean="0">
                <a:solidFill>
                  <a:schemeClr val="tx1"/>
                </a:solidFill>
                <a:latin typeface="Arial"/>
                <a:ea typeface="Arial"/>
                <a:cs typeface="Arial"/>
                <a:sym typeface="Arial"/>
              </a:rPr>
              <a:t>implique</a:t>
            </a:r>
            <a:r>
              <a:rPr lang="en-US" sz="1100" b="0" i="0" u="none" strike="noStrike" kern="1200" cap="none" baseline="0" dirty="0" smtClean="0">
                <a:solidFill>
                  <a:schemeClr val="tx1"/>
                </a:solidFill>
                <a:latin typeface="Arial"/>
                <a:ea typeface="Arial"/>
                <a:cs typeface="Arial"/>
                <a:sym typeface="Arial"/>
              </a:rPr>
              <a:t> </a:t>
            </a:r>
            <a:r>
              <a:rPr lang="en-US" sz="1100" b="0" i="0" u="none" strike="noStrike" kern="1200" cap="none" baseline="0" dirty="0" err="1" smtClean="0">
                <a:solidFill>
                  <a:schemeClr val="tx1"/>
                </a:solidFill>
                <a:latin typeface="Arial"/>
                <a:ea typeface="Arial"/>
                <a:cs typeface="Arial"/>
                <a:sym typeface="Arial"/>
              </a:rPr>
              <a:t>partenaires</a:t>
            </a:r>
            <a:r>
              <a:rPr lang="en-US" sz="1100" b="0" i="0" u="none" strike="noStrike" kern="1200" cap="none" baseline="0" dirty="0" smtClean="0">
                <a:solidFill>
                  <a:schemeClr val="tx1"/>
                </a:solidFill>
                <a:latin typeface="Arial"/>
                <a:ea typeface="Arial"/>
                <a:cs typeface="Arial"/>
                <a:sym typeface="Arial"/>
              </a:rPr>
              <a:t> </a:t>
            </a:r>
            <a:r>
              <a:rPr lang="en-US" sz="1100" b="0" i="0" u="none" strike="noStrike" kern="1200" cap="none" baseline="0" dirty="0" err="1" smtClean="0">
                <a:solidFill>
                  <a:schemeClr val="tx1"/>
                </a:solidFill>
                <a:latin typeface="Arial"/>
                <a:ea typeface="Arial"/>
                <a:cs typeface="Arial"/>
                <a:sym typeface="Arial"/>
              </a:rPr>
              <a:t>d’au</a:t>
            </a:r>
            <a:r>
              <a:rPr lang="en-US" sz="1100" b="0" i="0" u="none" strike="noStrike" kern="1200" cap="none" baseline="0" dirty="0" smtClean="0">
                <a:solidFill>
                  <a:schemeClr val="tx1"/>
                </a:solidFill>
                <a:latin typeface="Arial"/>
                <a:ea typeface="Arial"/>
                <a:cs typeface="Arial"/>
                <a:sym typeface="Arial"/>
              </a:rPr>
              <a:t> </a:t>
            </a:r>
            <a:r>
              <a:rPr lang="en-US" sz="1100" b="0" i="0" u="none" strike="noStrike" kern="1200" cap="none" baseline="0" dirty="0" err="1" smtClean="0">
                <a:solidFill>
                  <a:schemeClr val="tx1"/>
                </a:solidFill>
                <a:latin typeface="Arial"/>
                <a:ea typeface="Arial"/>
                <a:cs typeface="Arial"/>
                <a:sym typeface="Arial"/>
              </a:rPr>
              <a:t>moins</a:t>
            </a:r>
            <a:r>
              <a:rPr lang="en-US" sz="1100" b="0" i="0" u="none" strike="noStrike" kern="1200" cap="none" baseline="0" dirty="0" smtClean="0">
                <a:solidFill>
                  <a:schemeClr val="tx1"/>
                </a:solidFill>
                <a:latin typeface="Arial"/>
                <a:ea typeface="Arial"/>
                <a:cs typeface="Arial"/>
                <a:sym typeface="Arial"/>
              </a:rPr>
              <a:t> 2 pays </a:t>
            </a:r>
            <a:r>
              <a:rPr lang="en-US" sz="1100" b="0" i="0" u="none" strike="noStrike" kern="1200" cap="none" baseline="0" dirty="0" err="1" smtClean="0">
                <a:solidFill>
                  <a:schemeClr val="tx1"/>
                </a:solidFill>
                <a:latin typeface="Arial"/>
                <a:ea typeface="Arial"/>
                <a:cs typeface="Arial"/>
                <a:sym typeface="Arial"/>
              </a:rPr>
              <a:t>Programme</a:t>
            </a:r>
            <a:r>
              <a:rPr lang="en-US" sz="1100" b="0" i="0" u="none" strike="noStrike" kern="1200" cap="none" baseline="0" dirty="0" smtClean="0">
                <a:solidFill>
                  <a:schemeClr val="tx1"/>
                </a:solidFill>
                <a:latin typeface="Arial"/>
                <a:ea typeface="Arial"/>
                <a:cs typeface="Arial"/>
                <a:sym typeface="Arial"/>
              </a:rPr>
              <a:t> et que la distance </a:t>
            </a:r>
            <a:r>
              <a:rPr lang="en-US" sz="1100" b="0" i="0" u="none" strike="noStrike" kern="1200" cap="none" baseline="0" dirty="0" err="1" smtClean="0">
                <a:solidFill>
                  <a:schemeClr val="tx1"/>
                </a:solidFill>
                <a:latin typeface="Arial"/>
                <a:ea typeface="Arial"/>
                <a:cs typeface="Arial"/>
                <a:sym typeface="Arial"/>
              </a:rPr>
              <a:t>est</a:t>
            </a:r>
            <a:r>
              <a:rPr lang="en-US" sz="1100" b="0" i="0" u="none" strike="noStrike" kern="1200" cap="none" baseline="0" dirty="0" smtClean="0">
                <a:solidFill>
                  <a:schemeClr val="tx1"/>
                </a:solidFill>
                <a:latin typeface="Arial"/>
                <a:ea typeface="Arial"/>
                <a:cs typeface="Arial"/>
                <a:sym typeface="Arial"/>
              </a:rPr>
              <a:t> de minimum 10 km.</a:t>
            </a:r>
            <a:endParaRPr lang="fr-BE" dirty="0" smtClean="0"/>
          </a:p>
          <a:p>
            <a:pPr marL="0" lvl="0" indent="0">
              <a:spcBef>
                <a:spcPts val="0"/>
              </a:spcBef>
              <a:spcAft>
                <a:spcPts val="0"/>
              </a:spcAft>
              <a:buNone/>
            </a:pPr>
            <a:endParaRPr dirty="0"/>
          </a:p>
        </p:txBody>
      </p:sp>
    </p:spTree>
    <p:extLst>
      <p:ext uri="{BB962C8B-B14F-4D97-AF65-F5344CB8AC3E}">
        <p14:creationId xmlns:p14="http://schemas.microsoft.com/office/powerpoint/2010/main" val="4040224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772"/>
            <a:ext cx="6858000" cy="1790700"/>
          </a:xfrm>
        </p:spPr>
        <p:txBody>
          <a:bodyPr anchor="b"/>
          <a:lstStyle>
            <a:lvl1pPr algn="ctr">
              <a:defRPr sz="4500"/>
            </a:lvl1pPr>
          </a:lstStyle>
          <a:p>
            <a:r>
              <a:rPr lang="fr-FR" smtClean="0"/>
              <a:t>Modifiez le style du titre</a:t>
            </a:r>
            <a:endParaRPr lang="fr-BE"/>
          </a:p>
        </p:txBody>
      </p:sp>
      <p:sp>
        <p:nvSpPr>
          <p:cNvPr id="3" name="Sous-titr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dirty="0" smtClean="0"/>
              <a:t>Modifiez le style des sous-titres du masque</a:t>
            </a:r>
            <a:endParaRPr lang="fr-BE" dirty="0"/>
          </a:p>
        </p:txBody>
      </p:sp>
      <p:sp>
        <p:nvSpPr>
          <p:cNvPr id="4" name="Espace réservé de la date 3"/>
          <p:cNvSpPr>
            <a:spLocks noGrp="1"/>
          </p:cNvSpPr>
          <p:nvPr>
            <p:ph type="dt" sz="half" idx="10"/>
          </p:nvPr>
        </p:nvSpPr>
        <p:spPr/>
        <p:txBody>
          <a:bodyPr/>
          <a:lstStyle/>
          <a:p>
            <a:fld id="{3E55D977-EFBD-4F9B-ABC6-FD404BC2CDDC}" type="datetime1">
              <a:rPr lang="fr-BE" smtClean="0"/>
              <a:t>12-09-19</a:t>
            </a:fld>
            <a:endParaRPr lang="fr-BE"/>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BE" smtClean="0"/>
              <a:t>‹N°›</a:t>
            </a:fld>
            <a:endParaRPr lang="fr-BE"/>
          </a:p>
        </p:txBody>
      </p:sp>
    </p:spTree>
    <p:extLst>
      <p:ext uri="{BB962C8B-B14F-4D97-AF65-F5344CB8AC3E}">
        <p14:creationId xmlns:p14="http://schemas.microsoft.com/office/powerpoint/2010/main" val="22145336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6E640F09-2F75-4354-A321-6D60CF24D6E5}" type="datetime1">
              <a:rPr lang="fr-BE" smtClean="0"/>
              <a:t>12-09-19</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BE" smtClean="0"/>
              <a:t>‹N°›</a:t>
            </a:fld>
            <a:endParaRPr lang="fr-BE"/>
          </a:p>
        </p:txBody>
      </p:sp>
    </p:spTree>
    <p:extLst>
      <p:ext uri="{BB962C8B-B14F-4D97-AF65-F5344CB8AC3E}">
        <p14:creationId xmlns:p14="http://schemas.microsoft.com/office/powerpoint/2010/main" val="3573671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3844"/>
            <a:ext cx="1971675" cy="4358879"/>
          </a:xfrm>
        </p:spPr>
        <p:txBody>
          <a:bodyPr vert="eaVert"/>
          <a:lstStyle/>
          <a:p>
            <a:r>
              <a:rPr lang="fr-FR" smtClean="0"/>
              <a:t>Modifiez le style du titre</a:t>
            </a:r>
            <a:endParaRPr lang="fr-BE"/>
          </a:p>
        </p:txBody>
      </p:sp>
      <p:sp>
        <p:nvSpPr>
          <p:cNvPr id="3" name="Espace réservé du texte vertical 2"/>
          <p:cNvSpPr>
            <a:spLocks noGrp="1"/>
          </p:cNvSpPr>
          <p:nvPr>
            <p:ph type="body" orient="vert" idx="1"/>
          </p:nvPr>
        </p:nvSpPr>
        <p:spPr>
          <a:xfrm>
            <a:off x="628650" y="273844"/>
            <a:ext cx="5800725" cy="4358879"/>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7E29C383-C515-4418-8E19-48B27AA7AC54}" type="datetime1">
              <a:rPr lang="fr-BE" smtClean="0"/>
              <a:t>12-09-19</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BE" smtClean="0"/>
              <a:t>‹N°›</a:t>
            </a:fld>
            <a:endParaRPr lang="fr-BE"/>
          </a:p>
        </p:txBody>
      </p:sp>
    </p:spTree>
    <p:extLst>
      <p:ext uri="{BB962C8B-B14F-4D97-AF65-F5344CB8AC3E}">
        <p14:creationId xmlns:p14="http://schemas.microsoft.com/office/powerpoint/2010/main" val="20643668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1 column half">
  <p:cSld name="Title + 1 column half">
    <p:spTree>
      <p:nvGrpSpPr>
        <p:cNvPr id="1" name="Shape 59"/>
        <p:cNvGrpSpPr/>
        <p:nvPr/>
      </p:nvGrpSpPr>
      <p:grpSpPr>
        <a:xfrm>
          <a:off x="0" y="0"/>
          <a:ext cx="0" cy="0"/>
          <a:chOff x="0" y="0"/>
          <a:chExt cx="0" cy="0"/>
        </a:xfrm>
      </p:grpSpPr>
      <p:sp>
        <p:nvSpPr>
          <p:cNvPr id="62" name="Shape 62"/>
          <p:cNvSpPr txBox="1">
            <a:spLocks noGrp="1"/>
          </p:cNvSpPr>
          <p:nvPr>
            <p:ph type="title"/>
          </p:nvPr>
        </p:nvSpPr>
        <p:spPr>
          <a:xfrm>
            <a:off x="511425" y="575500"/>
            <a:ext cx="3517200" cy="973500"/>
          </a:xfrm>
          <a:prstGeom prst="rect">
            <a:avLst/>
          </a:prstGeom>
        </p:spPr>
        <p:txBody>
          <a:bodyPr spcFirstLastPara="1" wrap="square" lIns="91425" tIns="91425" rIns="91425" bIns="91425" anchor="b" anchorCtr="0"/>
          <a:lstStyle>
            <a:lvl1pPr lvl="0" rtl="0">
              <a:spcBef>
                <a:spcPts val="0"/>
              </a:spcBef>
              <a:spcAft>
                <a:spcPts val="0"/>
              </a:spcAft>
              <a:buClr>
                <a:srgbClr val="F67031"/>
              </a:buClr>
              <a:buSzPts val="2400"/>
              <a:buNone/>
              <a:defRPr>
                <a:solidFill>
                  <a:srgbClr val="F67031"/>
                </a:solidFill>
                <a:latin typeface="Cambria" panose="02040503050406030204" pitchFamily="18" charset="0"/>
              </a:defRPr>
            </a:lvl1pPr>
            <a:lvl2pPr lvl="1" rtl="0">
              <a:spcBef>
                <a:spcPts val="0"/>
              </a:spcBef>
              <a:spcAft>
                <a:spcPts val="0"/>
              </a:spcAft>
              <a:buClr>
                <a:srgbClr val="F67031"/>
              </a:buClr>
              <a:buSzPts val="2400"/>
              <a:buNone/>
              <a:defRPr>
                <a:solidFill>
                  <a:srgbClr val="F67031"/>
                </a:solidFill>
              </a:defRPr>
            </a:lvl2pPr>
            <a:lvl3pPr lvl="2" rtl="0">
              <a:spcBef>
                <a:spcPts val="0"/>
              </a:spcBef>
              <a:spcAft>
                <a:spcPts val="0"/>
              </a:spcAft>
              <a:buClr>
                <a:srgbClr val="F67031"/>
              </a:buClr>
              <a:buSzPts val="2400"/>
              <a:buNone/>
              <a:defRPr>
                <a:solidFill>
                  <a:srgbClr val="F67031"/>
                </a:solidFill>
              </a:defRPr>
            </a:lvl3pPr>
            <a:lvl4pPr lvl="3" rtl="0">
              <a:spcBef>
                <a:spcPts val="0"/>
              </a:spcBef>
              <a:spcAft>
                <a:spcPts val="0"/>
              </a:spcAft>
              <a:buClr>
                <a:srgbClr val="F67031"/>
              </a:buClr>
              <a:buSzPts val="2400"/>
              <a:buNone/>
              <a:defRPr>
                <a:solidFill>
                  <a:srgbClr val="F67031"/>
                </a:solidFill>
              </a:defRPr>
            </a:lvl4pPr>
            <a:lvl5pPr lvl="4" rtl="0">
              <a:spcBef>
                <a:spcPts val="0"/>
              </a:spcBef>
              <a:spcAft>
                <a:spcPts val="0"/>
              </a:spcAft>
              <a:buClr>
                <a:srgbClr val="F67031"/>
              </a:buClr>
              <a:buSzPts val="2400"/>
              <a:buNone/>
              <a:defRPr>
                <a:solidFill>
                  <a:srgbClr val="F67031"/>
                </a:solidFill>
              </a:defRPr>
            </a:lvl5pPr>
            <a:lvl6pPr lvl="5" rtl="0">
              <a:spcBef>
                <a:spcPts val="0"/>
              </a:spcBef>
              <a:spcAft>
                <a:spcPts val="0"/>
              </a:spcAft>
              <a:buClr>
                <a:srgbClr val="F67031"/>
              </a:buClr>
              <a:buSzPts val="2400"/>
              <a:buNone/>
              <a:defRPr>
                <a:solidFill>
                  <a:srgbClr val="F67031"/>
                </a:solidFill>
              </a:defRPr>
            </a:lvl6pPr>
            <a:lvl7pPr lvl="6" rtl="0">
              <a:spcBef>
                <a:spcPts val="0"/>
              </a:spcBef>
              <a:spcAft>
                <a:spcPts val="0"/>
              </a:spcAft>
              <a:buClr>
                <a:srgbClr val="F67031"/>
              </a:buClr>
              <a:buSzPts val="2400"/>
              <a:buNone/>
              <a:defRPr>
                <a:solidFill>
                  <a:srgbClr val="F67031"/>
                </a:solidFill>
              </a:defRPr>
            </a:lvl7pPr>
            <a:lvl8pPr lvl="7" rtl="0">
              <a:spcBef>
                <a:spcPts val="0"/>
              </a:spcBef>
              <a:spcAft>
                <a:spcPts val="0"/>
              </a:spcAft>
              <a:buClr>
                <a:srgbClr val="F67031"/>
              </a:buClr>
              <a:buSzPts val="2400"/>
              <a:buNone/>
              <a:defRPr>
                <a:solidFill>
                  <a:srgbClr val="F67031"/>
                </a:solidFill>
              </a:defRPr>
            </a:lvl8pPr>
            <a:lvl9pPr lvl="8" rtl="0">
              <a:spcBef>
                <a:spcPts val="0"/>
              </a:spcBef>
              <a:spcAft>
                <a:spcPts val="0"/>
              </a:spcAft>
              <a:buClr>
                <a:srgbClr val="F67031"/>
              </a:buClr>
              <a:buSzPts val="2400"/>
              <a:buNone/>
              <a:defRPr>
                <a:solidFill>
                  <a:srgbClr val="F67031"/>
                </a:solidFill>
              </a:defRPr>
            </a:lvl9pPr>
          </a:lstStyle>
          <a:p>
            <a:endParaRPr dirty="0"/>
          </a:p>
        </p:txBody>
      </p:sp>
      <p:sp>
        <p:nvSpPr>
          <p:cNvPr id="63" name="Shape 63"/>
          <p:cNvSpPr txBox="1">
            <a:spLocks noGrp="1"/>
          </p:cNvSpPr>
          <p:nvPr>
            <p:ph type="sldNum" idx="12"/>
          </p:nvPr>
        </p:nvSpPr>
        <p:spPr>
          <a:xfrm>
            <a:off x="8556784" y="4749851"/>
            <a:ext cx="548700" cy="393600"/>
          </a:xfrm>
          <a:prstGeom prst="rect">
            <a:avLst/>
          </a:prstGeom>
        </p:spPr>
        <p:txBody>
          <a:bodyPr spcFirstLastPara="1" wrap="square" lIns="91425" tIns="91425" rIns="91425" bIns="91425" anchor="ctr" anchorCtr="0">
            <a:noAutofit/>
          </a:bodyPr>
          <a:lstStyle>
            <a:lvl1pPr lvl="0" rtl="0">
              <a:spcBef>
                <a:spcPts val="0"/>
              </a:spcBef>
              <a:buNone/>
              <a:defRPr>
                <a:solidFill>
                  <a:srgbClr val="FFFFFF"/>
                </a:solidFill>
              </a:defRPr>
            </a:lvl1pPr>
            <a:lvl2pPr lvl="1" rtl="0">
              <a:spcBef>
                <a:spcPts val="0"/>
              </a:spcBef>
              <a:buNone/>
              <a:defRPr>
                <a:solidFill>
                  <a:srgbClr val="FFFFFF"/>
                </a:solidFill>
              </a:defRPr>
            </a:lvl2pPr>
            <a:lvl3pPr lvl="2" rtl="0">
              <a:spcBef>
                <a:spcPts val="0"/>
              </a:spcBef>
              <a:buNone/>
              <a:defRPr>
                <a:solidFill>
                  <a:srgbClr val="FFFFFF"/>
                </a:solidFill>
              </a:defRPr>
            </a:lvl3pPr>
            <a:lvl4pPr lvl="3" rtl="0">
              <a:spcBef>
                <a:spcPts val="0"/>
              </a:spcBef>
              <a:buNone/>
              <a:defRPr>
                <a:solidFill>
                  <a:srgbClr val="FFFFFF"/>
                </a:solidFill>
              </a:defRPr>
            </a:lvl4pPr>
            <a:lvl5pPr lvl="4" rtl="0">
              <a:spcBef>
                <a:spcPts val="0"/>
              </a:spcBef>
              <a:buNone/>
              <a:defRPr>
                <a:solidFill>
                  <a:srgbClr val="FFFFFF"/>
                </a:solidFill>
              </a:defRPr>
            </a:lvl5pPr>
            <a:lvl6pPr lvl="5" rtl="0">
              <a:spcBef>
                <a:spcPts val="0"/>
              </a:spcBef>
              <a:buNone/>
              <a:defRPr>
                <a:solidFill>
                  <a:srgbClr val="FFFFFF"/>
                </a:solidFill>
              </a:defRPr>
            </a:lvl6pPr>
            <a:lvl7pPr lvl="6" rtl="0">
              <a:spcBef>
                <a:spcPts val="0"/>
              </a:spcBef>
              <a:buNone/>
              <a:defRPr>
                <a:solidFill>
                  <a:srgbClr val="FFFFFF"/>
                </a:solidFill>
              </a:defRPr>
            </a:lvl7pPr>
            <a:lvl8pPr lvl="7" rtl="0">
              <a:spcBef>
                <a:spcPts val="0"/>
              </a:spcBef>
              <a:buNone/>
              <a:defRPr>
                <a:solidFill>
                  <a:srgbClr val="FFFFFF"/>
                </a:solidFill>
              </a:defRPr>
            </a:lvl8pPr>
            <a:lvl9pPr lvl="8" rtl="0">
              <a:spcBef>
                <a:spcPts val="0"/>
              </a:spcBef>
              <a:buNone/>
              <a:defRPr>
                <a:solidFill>
                  <a:srgbClr val="FFFFFF"/>
                </a:solidFill>
              </a:defRPr>
            </a:lvl9pPr>
          </a:lstStyle>
          <a:p>
            <a:pPr marL="0" lvl="0" indent="0">
              <a:spcBef>
                <a:spcPts val="0"/>
              </a:spcBef>
              <a:spcAft>
                <a:spcPts val="0"/>
              </a:spcAft>
              <a:buNone/>
            </a:pPr>
            <a:fld id="{00000000-1234-1234-1234-123412341234}" type="slidenum">
              <a:rPr lang="en"/>
              <a:t>‹N°›</a:t>
            </a:fld>
            <a:endParaRPr/>
          </a:p>
        </p:txBody>
      </p:sp>
      <p:sp>
        <p:nvSpPr>
          <p:cNvPr id="64" name="Shape 64"/>
          <p:cNvSpPr txBox="1">
            <a:spLocks noGrp="1"/>
          </p:cNvSpPr>
          <p:nvPr>
            <p:ph type="body" idx="1"/>
          </p:nvPr>
        </p:nvSpPr>
        <p:spPr>
          <a:xfrm>
            <a:off x="511425" y="1598600"/>
            <a:ext cx="3517200" cy="2957700"/>
          </a:xfrm>
          <a:prstGeom prst="rect">
            <a:avLst/>
          </a:prstGeom>
        </p:spPr>
        <p:txBody>
          <a:bodyPr spcFirstLastPara="1" wrap="square" lIns="91425" tIns="91425" rIns="91425" bIns="91425" anchor="t" anchorCtr="0"/>
          <a:lstStyle>
            <a:lvl1pPr marL="457200" lvl="0" indent="-304800" rtl="0">
              <a:spcBef>
                <a:spcPts val="600"/>
              </a:spcBef>
              <a:spcAft>
                <a:spcPts val="0"/>
              </a:spcAft>
              <a:buSzPts val="1200"/>
              <a:buChar char="▪"/>
              <a:defRPr sz="1200">
                <a:latin typeface="Cambria" panose="02040503050406030204" pitchFamily="18" charset="0"/>
              </a:defRPr>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dirty="0"/>
          </a:p>
        </p:txBody>
      </p:sp>
    </p:spTree>
    <p:extLst>
      <p:ext uri="{BB962C8B-B14F-4D97-AF65-F5344CB8AC3E}">
        <p14:creationId xmlns:p14="http://schemas.microsoft.com/office/powerpoint/2010/main" val="28559390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BE"/>
          </a:p>
        </p:txBody>
      </p:sp>
      <p:sp>
        <p:nvSpPr>
          <p:cNvPr id="3" name="Espace réservé de la date 2"/>
          <p:cNvSpPr>
            <a:spLocks noGrp="1"/>
          </p:cNvSpPr>
          <p:nvPr>
            <p:ph type="dt" sz="half" idx="10"/>
          </p:nvPr>
        </p:nvSpPr>
        <p:spPr/>
        <p:txBody>
          <a:bodyPr/>
          <a:lstStyle/>
          <a:p>
            <a:fld id="{B5DEF751-F195-4743-8D69-7175058EF8B6}" type="datetime1">
              <a:rPr lang="fr-BE" smtClean="0"/>
              <a:t>12-09-19</a:t>
            </a:fld>
            <a:endParaRPr lang="fr-BE" dirty="0"/>
          </a:p>
        </p:txBody>
      </p:sp>
      <p:sp>
        <p:nvSpPr>
          <p:cNvPr id="4" name="Espace réservé du pied de page 3"/>
          <p:cNvSpPr>
            <a:spLocks noGrp="1"/>
          </p:cNvSpPr>
          <p:nvPr>
            <p:ph type="ftr" sz="quarter" idx="11"/>
          </p:nvPr>
        </p:nvSpPr>
        <p:spPr/>
        <p:txBody>
          <a:bodyPr/>
          <a:lstStyle/>
          <a:p>
            <a:endParaRPr lang="fr-BE" dirty="0"/>
          </a:p>
        </p:txBody>
      </p:sp>
      <p:sp>
        <p:nvSpPr>
          <p:cNvPr id="5" name="Espace réservé du numéro de diapositive 4"/>
          <p:cNvSpPr>
            <a:spLocks noGrp="1"/>
          </p:cNvSpPr>
          <p:nvPr>
            <p:ph type="sldNum" sz="quarter" idx="12"/>
          </p:nvPr>
        </p:nvSpPr>
        <p:spPr/>
        <p:txBody>
          <a:bodyPr/>
          <a:lstStyle/>
          <a:p>
            <a:pPr marL="0" lvl="0" indent="0">
              <a:spcBef>
                <a:spcPts val="0"/>
              </a:spcBef>
              <a:spcAft>
                <a:spcPts val="0"/>
              </a:spcAft>
              <a:buNone/>
            </a:pPr>
            <a:endParaRPr lang="fr-BE" dirty="0"/>
          </a:p>
        </p:txBody>
      </p:sp>
    </p:spTree>
    <p:extLst>
      <p:ext uri="{BB962C8B-B14F-4D97-AF65-F5344CB8AC3E}">
        <p14:creationId xmlns:p14="http://schemas.microsoft.com/office/powerpoint/2010/main" val="3371847968"/>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BE"/>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19F9CC15-78F0-4F90-84F1-85EFCEB9F5AD}" type="datetime1">
              <a:rPr lang="fr-BE" smtClean="0"/>
              <a:t>12-09-19</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BE" smtClean="0"/>
              <a:t>‹N°›</a:t>
            </a:fld>
            <a:endParaRPr lang="fr-BE"/>
          </a:p>
        </p:txBody>
      </p:sp>
    </p:spTree>
    <p:extLst>
      <p:ext uri="{BB962C8B-B14F-4D97-AF65-F5344CB8AC3E}">
        <p14:creationId xmlns:p14="http://schemas.microsoft.com/office/powerpoint/2010/main" val="622757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304"/>
            <a:ext cx="7886700" cy="2139553"/>
          </a:xfrm>
        </p:spPr>
        <p:txBody>
          <a:bodyPr anchor="b"/>
          <a:lstStyle>
            <a:lvl1pPr>
              <a:defRPr sz="4500"/>
            </a:lvl1pPr>
          </a:lstStyle>
          <a:p>
            <a:r>
              <a:rPr lang="fr-FR" smtClean="0"/>
              <a:t>Modifiez le style du titre</a:t>
            </a:r>
            <a:endParaRPr lang="fr-BE"/>
          </a:p>
        </p:txBody>
      </p:sp>
      <p:sp>
        <p:nvSpPr>
          <p:cNvPr id="3" name="Espace réservé du texte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698371D1-686A-46B6-B788-B1B23F16CB08}" type="datetime1">
              <a:rPr lang="fr-BE" smtClean="0"/>
              <a:t>12-09-19</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BE" smtClean="0"/>
              <a:t>‹N°›</a:t>
            </a:fld>
            <a:endParaRPr lang="fr-BE"/>
          </a:p>
        </p:txBody>
      </p:sp>
    </p:spTree>
    <p:extLst>
      <p:ext uri="{BB962C8B-B14F-4D97-AF65-F5344CB8AC3E}">
        <p14:creationId xmlns:p14="http://schemas.microsoft.com/office/powerpoint/2010/main" val="3906209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BE"/>
          </a:p>
        </p:txBody>
      </p:sp>
      <p:sp>
        <p:nvSpPr>
          <p:cNvPr id="3" name="Espace réservé du contenu 2"/>
          <p:cNvSpPr>
            <a:spLocks noGrp="1"/>
          </p:cNvSpPr>
          <p:nvPr>
            <p:ph sz="half" idx="1"/>
          </p:nvPr>
        </p:nvSpPr>
        <p:spPr>
          <a:xfrm>
            <a:off x="628650" y="1369219"/>
            <a:ext cx="3886200" cy="3263504"/>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29150" y="1369219"/>
            <a:ext cx="3886200" cy="3263504"/>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e la date 4"/>
          <p:cNvSpPr>
            <a:spLocks noGrp="1"/>
          </p:cNvSpPr>
          <p:nvPr>
            <p:ph type="dt" sz="half" idx="10"/>
          </p:nvPr>
        </p:nvSpPr>
        <p:spPr/>
        <p:txBody>
          <a:bodyPr/>
          <a:lstStyle/>
          <a:p>
            <a:fld id="{0FD11379-98C5-4B1C-A116-7240EACE1738}" type="datetime1">
              <a:rPr lang="fr-BE" smtClean="0"/>
              <a:t>12-09-19</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BE" smtClean="0"/>
              <a:t>‹N°›</a:t>
            </a:fld>
            <a:endParaRPr lang="fr-BE"/>
          </a:p>
        </p:txBody>
      </p:sp>
    </p:spTree>
    <p:extLst>
      <p:ext uri="{BB962C8B-B14F-4D97-AF65-F5344CB8AC3E}">
        <p14:creationId xmlns:p14="http://schemas.microsoft.com/office/powerpoint/2010/main" val="1696800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29841" y="273844"/>
            <a:ext cx="7886700" cy="994172"/>
          </a:xfrm>
        </p:spPr>
        <p:txBody>
          <a:bodyPr/>
          <a:lstStyle/>
          <a:p>
            <a:r>
              <a:rPr lang="fr-FR" smtClean="0"/>
              <a:t>Modifiez le style du titre</a:t>
            </a:r>
            <a:endParaRPr lang="fr-BE"/>
          </a:p>
        </p:txBody>
      </p:sp>
      <p:sp>
        <p:nvSpPr>
          <p:cNvPr id="3" name="Espace réservé du texte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smtClean="0"/>
              <a:t>Modifiez les styles du texte du masque</a:t>
            </a:r>
          </a:p>
        </p:txBody>
      </p:sp>
      <p:sp>
        <p:nvSpPr>
          <p:cNvPr id="4" name="Espace réservé du contenu 3"/>
          <p:cNvSpPr>
            <a:spLocks noGrp="1"/>
          </p:cNvSpPr>
          <p:nvPr>
            <p:ph sz="half" idx="2"/>
          </p:nvPr>
        </p:nvSpPr>
        <p:spPr>
          <a:xfrm>
            <a:off x="629842" y="1878806"/>
            <a:ext cx="3868340" cy="2763441"/>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smtClean="0"/>
              <a:t>Modifiez les styles du texte du masque</a:t>
            </a:r>
          </a:p>
        </p:txBody>
      </p:sp>
      <p:sp>
        <p:nvSpPr>
          <p:cNvPr id="6" name="Espace réservé du contenu 5"/>
          <p:cNvSpPr>
            <a:spLocks noGrp="1"/>
          </p:cNvSpPr>
          <p:nvPr>
            <p:ph sz="quarter" idx="4"/>
          </p:nvPr>
        </p:nvSpPr>
        <p:spPr>
          <a:xfrm>
            <a:off x="4629150" y="1878806"/>
            <a:ext cx="3887391" cy="2763441"/>
          </a:xfrm>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7" name="Espace réservé de la date 6"/>
          <p:cNvSpPr>
            <a:spLocks noGrp="1"/>
          </p:cNvSpPr>
          <p:nvPr>
            <p:ph type="dt" sz="half" idx="10"/>
          </p:nvPr>
        </p:nvSpPr>
        <p:spPr/>
        <p:txBody>
          <a:bodyPr/>
          <a:lstStyle/>
          <a:p>
            <a:fld id="{2DC41226-91AD-4B40-86F6-1C301A893B4B}" type="datetime1">
              <a:rPr lang="fr-BE" smtClean="0"/>
              <a:t>12-09-19</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BE" smtClean="0"/>
              <a:t>‹N°›</a:t>
            </a:fld>
            <a:endParaRPr lang="fr-BE"/>
          </a:p>
        </p:txBody>
      </p:sp>
    </p:spTree>
    <p:extLst>
      <p:ext uri="{BB962C8B-B14F-4D97-AF65-F5344CB8AC3E}">
        <p14:creationId xmlns:p14="http://schemas.microsoft.com/office/powerpoint/2010/main" val="2921197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BE"/>
          </a:p>
        </p:txBody>
      </p:sp>
      <p:sp>
        <p:nvSpPr>
          <p:cNvPr id="3" name="Espace réservé de la date 2"/>
          <p:cNvSpPr>
            <a:spLocks noGrp="1"/>
          </p:cNvSpPr>
          <p:nvPr>
            <p:ph type="dt" sz="half" idx="10"/>
          </p:nvPr>
        </p:nvSpPr>
        <p:spPr/>
        <p:txBody>
          <a:bodyPr/>
          <a:lstStyle/>
          <a:p>
            <a:fld id="{C6695A11-950B-49B2-8B41-C0381D66D74D}" type="datetime1">
              <a:rPr lang="fr-BE" smtClean="0"/>
              <a:t>12-09-19</a:t>
            </a:fld>
            <a:endParaRPr lang="fr-BE"/>
          </a:p>
        </p:txBody>
      </p:sp>
      <p:sp>
        <p:nvSpPr>
          <p:cNvPr id="4" name="Espace réservé du pied de page 3"/>
          <p:cNvSpPr>
            <a:spLocks noGrp="1"/>
          </p:cNvSpPr>
          <p:nvPr>
            <p:ph type="ftr" sz="quarter" idx="11"/>
          </p:nvPr>
        </p:nvSpPr>
        <p:spPr/>
        <p:txBody>
          <a:bodyPr/>
          <a:lstStyle/>
          <a:p>
            <a:endParaRPr lang="fr-BE" dirty="0"/>
          </a:p>
        </p:txBody>
      </p:sp>
      <p:sp>
        <p:nvSpPr>
          <p:cNvPr id="5" name="Espace réservé du numéro de diapositive 4"/>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BE" smtClean="0"/>
              <a:t>‹N°›</a:t>
            </a:fld>
            <a:endParaRPr lang="fr-BE" dirty="0"/>
          </a:p>
        </p:txBody>
      </p:sp>
    </p:spTree>
    <p:extLst>
      <p:ext uri="{BB962C8B-B14F-4D97-AF65-F5344CB8AC3E}">
        <p14:creationId xmlns:p14="http://schemas.microsoft.com/office/powerpoint/2010/main" val="349085088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DA7E4FA-8C49-4CCF-A4CB-7B8E501C0A85}" type="datetime1">
              <a:rPr lang="fr-BE" smtClean="0"/>
              <a:t>12-09-19</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BE" smtClean="0"/>
              <a:t>‹N°›</a:t>
            </a:fld>
            <a:endParaRPr lang="fr-BE"/>
          </a:p>
        </p:txBody>
      </p:sp>
    </p:spTree>
    <p:extLst>
      <p:ext uri="{BB962C8B-B14F-4D97-AF65-F5344CB8AC3E}">
        <p14:creationId xmlns:p14="http://schemas.microsoft.com/office/powerpoint/2010/main" val="3358910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342900"/>
            <a:ext cx="2949178" cy="1200150"/>
          </a:xfrm>
        </p:spPr>
        <p:txBody>
          <a:bodyPr anchor="b"/>
          <a:lstStyle>
            <a:lvl1pPr>
              <a:defRPr sz="2400"/>
            </a:lvl1pPr>
          </a:lstStyle>
          <a:p>
            <a:r>
              <a:rPr lang="fr-FR" smtClean="0"/>
              <a:t>Modifiez le style du titre</a:t>
            </a:r>
            <a:endParaRPr lang="fr-BE"/>
          </a:p>
        </p:txBody>
      </p:sp>
      <p:sp>
        <p:nvSpPr>
          <p:cNvPr id="3" name="Espace réservé du contenu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7934F12F-0E41-4155-A5C4-A11CE1807E9C}" type="datetime1">
              <a:rPr lang="fr-BE" smtClean="0"/>
              <a:t>12-09-19</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BE" smtClean="0"/>
              <a:t>‹N°›</a:t>
            </a:fld>
            <a:endParaRPr lang="fr-BE"/>
          </a:p>
        </p:txBody>
      </p:sp>
    </p:spTree>
    <p:extLst>
      <p:ext uri="{BB962C8B-B14F-4D97-AF65-F5344CB8AC3E}">
        <p14:creationId xmlns:p14="http://schemas.microsoft.com/office/powerpoint/2010/main" val="10951620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342900"/>
            <a:ext cx="2949178" cy="1200150"/>
          </a:xfrm>
        </p:spPr>
        <p:txBody>
          <a:bodyPr anchor="b"/>
          <a:lstStyle>
            <a:lvl1pPr>
              <a:defRPr sz="2400"/>
            </a:lvl1pPr>
          </a:lstStyle>
          <a:p>
            <a:r>
              <a:rPr lang="fr-FR" smtClean="0"/>
              <a:t>Modifiez le style du titre</a:t>
            </a:r>
            <a:endParaRPr lang="fr-BE"/>
          </a:p>
        </p:txBody>
      </p:sp>
      <p:sp>
        <p:nvSpPr>
          <p:cNvPr id="3" name="Espace réservé pour une image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r-BE"/>
          </a:p>
        </p:txBody>
      </p:sp>
      <p:sp>
        <p:nvSpPr>
          <p:cNvPr id="4" name="Espace réservé du texte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112201ED-A18D-4C53-A9FC-9B04D1EA2270}" type="datetime1">
              <a:rPr lang="fr-BE" smtClean="0"/>
              <a:t>12-09-19</a:t>
            </a:fld>
            <a:endParaRPr lang="fr-BE"/>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pPr marL="0" lvl="0" indent="0">
              <a:spcBef>
                <a:spcPts val="0"/>
              </a:spcBef>
              <a:spcAft>
                <a:spcPts val="0"/>
              </a:spcAft>
              <a:buNone/>
            </a:pPr>
            <a:fld id="{00000000-1234-1234-1234-123412341234}" type="slidenum">
              <a:rPr lang="fr-BE" smtClean="0"/>
              <a:t>‹N°›</a:t>
            </a:fld>
            <a:endParaRPr lang="fr-BE"/>
          </a:p>
        </p:txBody>
      </p:sp>
    </p:spTree>
    <p:extLst>
      <p:ext uri="{BB962C8B-B14F-4D97-AF65-F5344CB8AC3E}">
        <p14:creationId xmlns:p14="http://schemas.microsoft.com/office/powerpoint/2010/main" val="38543590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fr-FR" dirty="0" smtClean="0"/>
              <a:t>Modifiez le style du titre</a:t>
            </a:r>
            <a:endParaRPr lang="fr-BE" dirty="0"/>
          </a:p>
        </p:txBody>
      </p:sp>
      <p:sp>
        <p:nvSpPr>
          <p:cNvPr id="3" name="Espace réservé du texte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BE" dirty="0"/>
          </a:p>
        </p:txBody>
      </p:sp>
      <p:sp>
        <p:nvSpPr>
          <p:cNvPr id="4" name="Espace réservé de la date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rgbClr val="0070C0"/>
                </a:solidFill>
              </a:defRPr>
            </a:lvl1pPr>
          </a:lstStyle>
          <a:p>
            <a:fld id="{7E011913-4211-4A7B-8274-54049AE8D063}" type="datetime1">
              <a:rPr lang="fr-BE" smtClean="0"/>
              <a:t>12-09-19</a:t>
            </a:fld>
            <a:endParaRPr lang="fr-BE" dirty="0"/>
          </a:p>
        </p:txBody>
      </p:sp>
      <p:sp>
        <p:nvSpPr>
          <p:cNvPr id="5" name="Espace réservé du pied de page 4"/>
          <p:cNvSpPr>
            <a:spLocks noGrp="1"/>
          </p:cNvSpPr>
          <p:nvPr>
            <p:ph type="ftr" sz="quarter" idx="3"/>
          </p:nvPr>
        </p:nvSpPr>
        <p:spPr>
          <a:xfrm>
            <a:off x="3028950" y="4767263"/>
            <a:ext cx="3086100" cy="273844"/>
          </a:xfrm>
          <a:prstGeom prst="rect">
            <a:avLst/>
          </a:prstGeom>
          <a:effectLst>
            <a:outerShdw dist="50800" algn="ctr" rotWithShape="0">
              <a:srgbClr val="0070C0"/>
            </a:outerShdw>
            <a:reflection blurRad="25400" stA="45000" endPos="65000" dist="50800" dir="5400000" sy="-100000" algn="bl" rotWithShape="0"/>
          </a:effectLst>
        </p:spPr>
        <p:txBody>
          <a:bodyPr vert="horz" lIns="91440" tIns="45720" rIns="91440" bIns="45720" rtlCol="0" anchor="ctr"/>
          <a:lstStyle>
            <a:lvl1pPr algn="ctr">
              <a:defRPr sz="900" b="1">
                <a:solidFill>
                  <a:schemeClr val="bg1"/>
                </a:solidFill>
                <a:effectLst>
                  <a:outerShdw blurRad="38100" dist="38100" dir="2700000" algn="tl">
                    <a:srgbClr val="000000">
                      <a:alpha val="43137"/>
                    </a:srgbClr>
                  </a:outerShdw>
                </a:effectLst>
              </a:defRPr>
            </a:lvl1pPr>
          </a:lstStyle>
          <a:p>
            <a:endParaRPr lang="fr-BE" dirty="0"/>
          </a:p>
        </p:txBody>
      </p:sp>
      <p:sp>
        <p:nvSpPr>
          <p:cNvPr id="6" name="Espace réservé du numéro de diapositive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spcBef>
                <a:spcPts val="0"/>
              </a:spcBef>
              <a:spcAft>
                <a:spcPts val="0"/>
              </a:spcAft>
              <a:buNone/>
            </a:pPr>
            <a:endParaRPr lang="fr-BE" dirty="0"/>
          </a:p>
        </p:txBody>
      </p:sp>
      <p:pic>
        <p:nvPicPr>
          <p:cNvPr id="7" name="Image 6"/>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8041924" y="4788573"/>
            <a:ext cx="225352" cy="225352"/>
          </a:xfrm>
          <a:prstGeom prst="rect">
            <a:avLst/>
          </a:prstGeom>
        </p:spPr>
      </p:pic>
      <p:pic>
        <p:nvPicPr>
          <p:cNvPr id="8" name="Image 7"/>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7092284" y="4788573"/>
            <a:ext cx="788732" cy="225352"/>
          </a:xfrm>
          <a:prstGeom prst="rect">
            <a:avLst/>
          </a:prstGeom>
        </p:spPr>
      </p:pic>
    </p:spTree>
    <p:extLst>
      <p:ext uri="{BB962C8B-B14F-4D97-AF65-F5344CB8AC3E}">
        <p14:creationId xmlns:p14="http://schemas.microsoft.com/office/powerpoint/2010/main" val="3737420598"/>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8" r:id="rId12"/>
    <p:sldLayoutId id="2147483684" r:id="rId13"/>
  </p:sldLayoutIdLst>
  <p:transition>
    <p:fade thruBlk="1"/>
  </p:transition>
  <p:timing>
    <p:tnLst>
      <p:par>
        <p:cTn id="1" dur="indefinite" restart="never" nodeType="tmRoot"/>
      </p:par>
    </p:tnLst>
  </p:timing>
  <p:hf sldNum="0" hdr="0" ftr="0" dt="0"/>
  <p:txStyles>
    <p:titleStyle>
      <a:lvl1pPr algn="l" defTabSz="685800" rtl="0" eaLnBrk="1" latinLnBrk="0" hangingPunct="1">
        <a:lnSpc>
          <a:spcPct val="90000"/>
        </a:lnSpc>
        <a:spcBef>
          <a:spcPct val="0"/>
        </a:spcBef>
        <a:buNone/>
        <a:defRPr sz="3300" kern="1200">
          <a:solidFill>
            <a:schemeClr val="tx1"/>
          </a:solidFill>
          <a:latin typeface="Cambria" panose="02040503050406030204" pitchFamily="18"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Cambria" panose="02040503050406030204" pitchFamily="18"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Cambria" panose="02040503050406030204" pitchFamily="18"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Cambria" panose="02040503050406030204" pitchFamily="18"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Cambria" panose="02040503050406030204" pitchFamily="18"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Cambria" panose="02040503050406030204" pitchFamily="18"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8" Type="http://schemas.openxmlformats.org/officeDocument/2006/relationships/hyperlink" Target="http://ec.europa.eu/programmes/erasmus-plus/projects/" TargetMode="External"/><Relationship Id="rId3" Type="http://schemas.openxmlformats.org/officeDocument/2006/relationships/hyperlink" Target="http://www.schooleducationgateway.eu/" TargetMode="External"/><Relationship Id="rId7" Type="http://schemas.openxmlformats.org/officeDocument/2006/relationships/hyperlink" Target="mailto:tca@aef-europe.be"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hyperlink" Target="http://www.erasmusplus-fr.be/" TargetMode="External"/><Relationship Id="rId5" Type="http://schemas.openxmlformats.org/officeDocument/2006/relationships/hyperlink" Target="http://www.erasmobility.com/" TargetMode="External"/><Relationship Id="rId4" Type="http://schemas.openxmlformats.org/officeDocument/2006/relationships/hyperlink" Target="https://www.etwinning.net/en/pub/index.htm"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mailto:sabine.haot@cfwb.be" TargetMode="External"/><Relationship Id="rId3" Type="http://schemas.openxmlformats.org/officeDocument/2006/relationships/hyperlink" Target="mailto:mobilite@aef-europe.be" TargetMode="External"/><Relationship Id="rId7" Type="http://schemas.openxmlformats.org/officeDocument/2006/relationships/hyperlink" Target="mailto:melanie.mignot@aef-europe.be"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hyperlink" Target="http://www.erasmusplus-fr.be/" TargetMode="External"/><Relationship Id="rId11" Type="http://schemas.openxmlformats.org/officeDocument/2006/relationships/hyperlink" Target="http://www.ccgpe-dgeo.cfwb.be/" TargetMode="External"/><Relationship Id="rId5" Type="http://schemas.openxmlformats.org/officeDocument/2006/relationships/hyperlink" Target="https://www.schooleducationgateway.eu/" TargetMode="External"/><Relationship Id="rId10" Type="http://schemas.openxmlformats.org/officeDocument/2006/relationships/hyperlink" Target="mailto:geraldine.vallee@segec.be" TargetMode="External"/><Relationship Id="rId4" Type="http://schemas.openxmlformats.org/officeDocument/2006/relationships/hyperlink" Target="mailto:partenariat@aef-europe.be" TargetMode="External"/><Relationship Id="rId9" Type="http://schemas.openxmlformats.org/officeDocument/2006/relationships/hyperlink" Target="mailto:bruno.mathelart@segec.be"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TX_MJ_WZLxY"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emf"/><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2192482" y="1020621"/>
            <a:ext cx="6725643" cy="2398347"/>
          </a:xfrm>
          <a:prstGeom prst="rect">
            <a:avLst/>
          </a:prstGeom>
          <a:solidFill>
            <a:srgbClr val="1762AD">
              <a:alpha val="79000"/>
            </a:srgbClr>
          </a:solidFill>
        </p:spPr>
        <p:txBody>
          <a:bodyPr spcFirstLastPara="1" wrap="square" lIns="91425" tIns="91425" rIns="91425" bIns="91425" anchor="t" anchorCtr="0">
            <a:noAutofit/>
          </a:bodyPr>
          <a:lstStyle/>
          <a:p>
            <a:pPr lvl="0" algn="r"/>
            <a:r>
              <a:rPr lang="fr-BE" sz="1100" dirty="0" smtClean="0">
                <a:solidFill>
                  <a:schemeClr val="bg1"/>
                </a:solidFill>
              </a:rPr>
              <a:t>   </a:t>
            </a:r>
            <a:r>
              <a:rPr lang="fr-BE" sz="1800" dirty="0" smtClean="0">
                <a:solidFill>
                  <a:schemeClr val="bg1"/>
                </a:solidFill>
              </a:rPr>
              <a:t/>
            </a:r>
            <a:br>
              <a:rPr lang="fr-BE" sz="1800" dirty="0" smtClean="0">
                <a:solidFill>
                  <a:schemeClr val="bg1"/>
                </a:solidFill>
              </a:rPr>
            </a:br>
            <a:r>
              <a:rPr lang="fr-BE" sz="5400" dirty="0" smtClean="0">
                <a:solidFill>
                  <a:schemeClr val="bg1"/>
                </a:solidFill>
              </a:rPr>
              <a:t>ERASMUS+</a:t>
            </a:r>
            <a:r>
              <a:rPr lang="fr-BE" sz="4800" dirty="0" smtClean="0">
                <a:solidFill>
                  <a:schemeClr val="bg1"/>
                </a:solidFill>
              </a:rPr>
              <a:t/>
            </a:r>
            <a:br>
              <a:rPr lang="fr-BE" sz="4800" dirty="0" smtClean="0">
                <a:solidFill>
                  <a:schemeClr val="bg1"/>
                </a:solidFill>
              </a:rPr>
            </a:br>
            <a:r>
              <a:rPr lang="fr-BE" sz="3600" dirty="0" smtClean="0">
                <a:solidFill>
                  <a:schemeClr val="bg1"/>
                </a:solidFill>
              </a:rPr>
              <a:t>dans l’enseignement scolaire</a:t>
            </a:r>
            <a:br>
              <a:rPr lang="fr-BE" sz="3600" dirty="0" smtClean="0">
                <a:solidFill>
                  <a:schemeClr val="bg1"/>
                </a:solidFill>
              </a:rPr>
            </a:br>
            <a:r>
              <a:rPr lang="fr-BE" sz="1600" dirty="0" smtClean="0">
                <a:solidFill>
                  <a:schemeClr val="bg1"/>
                </a:solidFill>
              </a:rPr>
              <a:t>Donatienne de San - Gestionnaire AC2 </a:t>
            </a:r>
            <a:br>
              <a:rPr lang="fr-BE" sz="1600" dirty="0" smtClean="0">
                <a:solidFill>
                  <a:schemeClr val="bg1"/>
                </a:solidFill>
              </a:rPr>
            </a:br>
            <a:r>
              <a:rPr lang="fr-BE" sz="1600" dirty="0">
                <a:solidFill>
                  <a:schemeClr val="bg1"/>
                </a:solidFill>
              </a:rPr>
              <a:t>AEF-Europe</a:t>
            </a:r>
            <a:r>
              <a:rPr lang="fr-BE" sz="1600" dirty="0" smtClean="0">
                <a:solidFill>
                  <a:srgbClr val="0070C0"/>
                </a:solidFill>
              </a:rPr>
              <a:t/>
            </a:r>
            <a:br>
              <a:rPr lang="fr-BE" sz="1600" dirty="0" smtClean="0">
                <a:solidFill>
                  <a:srgbClr val="0070C0"/>
                </a:solidFill>
              </a:rPr>
            </a:br>
            <a:r>
              <a:rPr lang="fr-BE" sz="1600" dirty="0" smtClean="0">
                <a:solidFill>
                  <a:schemeClr val="bg1"/>
                </a:solidFill>
              </a:rPr>
              <a:t/>
            </a:r>
            <a:br>
              <a:rPr lang="fr-BE" sz="1600" dirty="0" smtClean="0">
                <a:solidFill>
                  <a:schemeClr val="bg1"/>
                </a:solidFill>
              </a:rPr>
            </a:br>
            <a:endParaRPr lang="fr-BE" sz="16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ctrTitle" idx="4294967295"/>
          </p:nvPr>
        </p:nvSpPr>
        <p:spPr>
          <a:xfrm>
            <a:off x="465259" y="242920"/>
            <a:ext cx="7772400" cy="486577"/>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fr-BE" sz="2400" b="1" dirty="0" smtClean="0">
                <a:solidFill>
                  <a:srgbClr val="0070C0"/>
                </a:solidFill>
                <a:cs typeface="Arial" panose="020B0604020202020204" pitchFamily="34" charset="0"/>
              </a:rPr>
              <a:t>EN + : PARTENARIATS D’ÉCHANGES SCOLAIRES</a:t>
            </a:r>
            <a:endParaRPr lang="fr-BE" sz="2400" b="1" dirty="0">
              <a:solidFill>
                <a:srgbClr val="0070C0"/>
              </a:solidFill>
              <a:cs typeface="Arial" panose="020B0604020202020204" pitchFamily="34" charset="0"/>
            </a:endParaRPr>
          </a:p>
        </p:txBody>
      </p:sp>
      <p:sp>
        <p:nvSpPr>
          <p:cNvPr id="171" name="Shape 171"/>
          <p:cNvSpPr/>
          <p:nvPr/>
        </p:nvSpPr>
        <p:spPr>
          <a:xfrm>
            <a:off x="6410281" y="713293"/>
            <a:ext cx="248676" cy="237445"/>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2" name="Shape 172"/>
          <p:cNvSpPr/>
          <p:nvPr/>
        </p:nvSpPr>
        <p:spPr>
          <a:xfrm rot="2697569">
            <a:off x="8048925" y="1928866"/>
            <a:ext cx="377468" cy="360421"/>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3" name="Shape 173"/>
          <p:cNvSpPr/>
          <p:nvPr/>
        </p:nvSpPr>
        <p:spPr>
          <a:xfrm>
            <a:off x="8347545" y="1723093"/>
            <a:ext cx="151199" cy="144406"/>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4" name="Shape 174"/>
          <p:cNvSpPr/>
          <p:nvPr/>
        </p:nvSpPr>
        <p:spPr>
          <a:xfrm rot="1280187">
            <a:off x="6238008" y="1429475"/>
            <a:ext cx="151179" cy="144398"/>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0" name="Rectangle 29"/>
          <p:cNvSpPr/>
          <p:nvPr/>
        </p:nvSpPr>
        <p:spPr>
          <a:xfrm>
            <a:off x="194021" y="936310"/>
            <a:ext cx="8665894" cy="3785652"/>
          </a:xfrm>
          <a:prstGeom prst="rect">
            <a:avLst/>
          </a:prstGeom>
        </p:spPr>
        <p:txBody>
          <a:bodyPr wrap="square">
            <a:spAutoFit/>
          </a:bodyPr>
          <a:lstStyle/>
          <a:p>
            <a:pPr marL="285750" indent="-285750" algn="just">
              <a:buFont typeface="Wingdings" panose="05000000000000000000" pitchFamily="2" charset="2"/>
              <a:buChar char="Ø"/>
            </a:pPr>
            <a:r>
              <a:rPr lang="fr-BE" sz="120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Formulaire de candidature allégé</a:t>
            </a:r>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budget simplifié et propre à chaque école</a:t>
            </a:r>
          </a:p>
          <a:p>
            <a:pPr algn="just"/>
            <a:endPar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anose="05000000000000000000" pitchFamily="2" charset="2"/>
              <a:buChar char="Ø"/>
            </a:pPr>
            <a:r>
              <a:rPr lang="fr-BE" sz="120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2 écoles minimum (max. 6)</a:t>
            </a:r>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pour des projets de 12 à 24 mois (36 si mobilité de longue durée)</a:t>
            </a:r>
          </a:p>
          <a:p>
            <a:pPr algn="just"/>
            <a:endPar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285750" indent="-285750" algn="just">
              <a:buFont typeface="Wingdings" panose="05000000000000000000" pitchFamily="2" charset="2"/>
              <a:buChar char="Ø"/>
            </a:pPr>
            <a:r>
              <a:rPr lang="fr-BE" sz="120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Focus sur les échanges</a:t>
            </a:r>
          </a:p>
          <a:p>
            <a:pPr marL="742950" lvl="1" indent="-285750" algn="just">
              <a:buFont typeface="Arial" panose="020B0604020202020204" pitchFamily="34" charset="0"/>
              <a:buChar char="•"/>
            </a:pPr>
            <a:r>
              <a:rPr lang="fr-BE" sz="1200" i="1" dirty="0">
                <a:solidFill>
                  <a:srgbClr val="002060"/>
                </a:solidFill>
                <a:latin typeface="Verdana" panose="020B0604030504040204" pitchFamily="34" charset="0"/>
                <a:ea typeface="Verdana" panose="020B0604030504040204" pitchFamily="34" charset="0"/>
                <a:cs typeface="Verdana" panose="020B0604030504040204" pitchFamily="34" charset="0"/>
              </a:rPr>
              <a:t>T</a:t>
            </a:r>
            <a:r>
              <a:rPr lang="fr-BE" sz="1200" i="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hème commun</a:t>
            </a:r>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 une période de l’Histoire ou un mouvement artistique, un sujet de société, un livre, climat, la citoyenneté européenne, le bien-être à l’école, les nouvelles technologies, les migrations, l’histoire des grands-parents, une technique, un métier, …</a:t>
            </a:r>
          </a:p>
          <a:p>
            <a:pPr marL="742950" lvl="1" indent="-285750" algn="just">
              <a:buFont typeface="Arial" panose="020B0604020202020204" pitchFamily="34" charset="0"/>
              <a:buChar char="•"/>
            </a:pPr>
            <a:r>
              <a:rPr lang="fr-BE" sz="1200" i="1" dirty="0">
                <a:solidFill>
                  <a:srgbClr val="002060"/>
                </a:solidFill>
                <a:latin typeface="Verdana" panose="020B0604030504040204" pitchFamily="34" charset="0"/>
                <a:ea typeface="Verdana" panose="020B0604030504040204" pitchFamily="34" charset="0"/>
                <a:cs typeface="Verdana" panose="020B0604030504040204" pitchFamily="34" charset="0"/>
              </a:rPr>
              <a:t>E</a:t>
            </a:r>
            <a:r>
              <a:rPr lang="fr-BE" sz="1200" i="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njeux pédagogiques communs</a:t>
            </a:r>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 l’apprentissage des langues, l’intégration des élèves à besoins spécifiques, la lutte contre le harcèlement, les classes inversées, l’intégration des nouvelles technologies, l’accrochage scolaire, l’accueil des élèves primo-arrivants,… </a:t>
            </a:r>
          </a:p>
          <a:p>
            <a:pPr marL="742950" lvl="1" indent="-285750" algn="just">
              <a:buFont typeface="Arial" panose="020B0604020202020204" pitchFamily="34" charset="0"/>
              <a:buChar char="•"/>
            </a:pPr>
            <a:r>
              <a:rPr lang="fr-BE" sz="1200" i="1" dirty="0">
                <a:solidFill>
                  <a:srgbClr val="002060"/>
                </a:solidFill>
                <a:latin typeface="Verdana" panose="020B0604030504040204" pitchFamily="34" charset="0"/>
                <a:ea typeface="Verdana" panose="020B0604030504040204" pitchFamily="34" charset="0"/>
                <a:cs typeface="Verdana" panose="020B0604030504040204" pitchFamily="34" charset="0"/>
              </a:rPr>
              <a:t>R</a:t>
            </a:r>
            <a:r>
              <a:rPr lang="fr-BE" sz="1200" i="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éalisations communes</a:t>
            </a:r>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 chansons, pièces de théâtre, expositions itinérantes, e-books, livres de recettes, ressemblances/différences, histoires collaboratives, journaux internationaux, manifestes, vidéos, fresques artistiques, fiches pédagogiques, sites web interactifs, présentations conjointes de sa réalité (ma journée type/mon école/ma région), mini-entreprise, lexiques, applications TIC, créations robotiques, savoir-faire professionnels,…</a:t>
            </a:r>
          </a:p>
          <a:p>
            <a:pPr marL="457200" algn="just">
              <a:spcAft>
                <a:spcPts val="0"/>
              </a:spcAft>
            </a:pPr>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a:t>
            </a:r>
          </a:p>
          <a:p>
            <a:pPr marL="285750" lvl="0" indent="-285750" algn="just">
              <a:spcAft>
                <a:spcPts val="0"/>
              </a:spcAft>
              <a:buFont typeface="Wingdings" panose="05000000000000000000" pitchFamily="2" charset="2"/>
              <a:buChar char="Ø"/>
            </a:pPr>
            <a:r>
              <a:rPr lang="fr-BE" sz="120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Mobilité des élèves (+ de 14 ans) </a:t>
            </a:r>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pour réaliser une partie de leur année scolaire à l’étranger </a:t>
            </a:r>
          </a:p>
          <a:p>
            <a:pPr lvl="0" algn="just">
              <a:spcAft>
                <a:spcPts val="0"/>
              </a:spcAft>
            </a:pPr>
            <a:endPar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285750" lvl="0" indent="-285750" algn="just">
              <a:spcAft>
                <a:spcPts val="0"/>
              </a:spcAft>
              <a:buFont typeface="Wingdings" panose="05000000000000000000" pitchFamily="2" charset="2"/>
              <a:buChar char="Ø"/>
            </a:pPr>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Utilisé en </a:t>
            </a:r>
            <a:r>
              <a:rPr lang="fr-BE" sz="120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parallèle avec </a:t>
            </a:r>
            <a:r>
              <a:rPr lang="fr-BE" sz="1200" b="1" dirty="0" err="1" smtClean="0">
                <a:solidFill>
                  <a:srgbClr val="002060"/>
                </a:solidFill>
                <a:latin typeface="Verdana" panose="020B0604030504040204" pitchFamily="34" charset="0"/>
                <a:ea typeface="Verdana" panose="020B0604030504040204" pitchFamily="34" charset="0"/>
                <a:cs typeface="Verdana" panose="020B0604030504040204" pitchFamily="34" charset="0"/>
              </a:rPr>
              <a:t>eTwinning</a:t>
            </a:r>
            <a:endParaRPr lang="fr-BE" sz="1200" b="1" dirty="0">
              <a:solidFill>
                <a:srgbClr val="002060"/>
              </a:solidFill>
              <a:effectLst/>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779580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ctrTitle" idx="4294967295"/>
          </p:nvPr>
        </p:nvSpPr>
        <p:spPr>
          <a:xfrm>
            <a:off x="465259" y="242921"/>
            <a:ext cx="7772400" cy="38089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fr-BE" sz="2400" b="1" dirty="0" smtClean="0">
                <a:solidFill>
                  <a:srgbClr val="0070C0"/>
                </a:solidFill>
                <a:cs typeface="Arial" panose="020B0604020202020204" pitchFamily="34" charset="0"/>
              </a:rPr>
              <a:t>UNE DIVERSITE DE THEMATIQUES POSSIBLES</a:t>
            </a:r>
            <a:endParaRPr lang="fr-BE" sz="2400" b="1" dirty="0">
              <a:solidFill>
                <a:srgbClr val="0070C0"/>
              </a:solidFill>
              <a:cs typeface="Arial" panose="020B0604020202020204" pitchFamily="34" charset="0"/>
            </a:endParaRPr>
          </a:p>
        </p:txBody>
      </p:sp>
      <p:sp>
        <p:nvSpPr>
          <p:cNvPr id="171" name="Shape 171"/>
          <p:cNvSpPr/>
          <p:nvPr/>
        </p:nvSpPr>
        <p:spPr>
          <a:xfrm>
            <a:off x="6410281" y="713293"/>
            <a:ext cx="248676" cy="237445"/>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2" name="Shape 172"/>
          <p:cNvSpPr/>
          <p:nvPr/>
        </p:nvSpPr>
        <p:spPr>
          <a:xfrm rot="2697569">
            <a:off x="8048925" y="1928866"/>
            <a:ext cx="377468" cy="360421"/>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3" name="Shape 173"/>
          <p:cNvSpPr/>
          <p:nvPr/>
        </p:nvSpPr>
        <p:spPr>
          <a:xfrm>
            <a:off x="8347545" y="1723093"/>
            <a:ext cx="151199" cy="144406"/>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4" name="Shape 174"/>
          <p:cNvSpPr/>
          <p:nvPr/>
        </p:nvSpPr>
        <p:spPr>
          <a:xfrm rot="1280187">
            <a:off x="6238008" y="1429475"/>
            <a:ext cx="151179" cy="144398"/>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 name="Rectangle 25"/>
          <p:cNvSpPr/>
          <p:nvPr/>
        </p:nvSpPr>
        <p:spPr>
          <a:xfrm>
            <a:off x="365094" y="950097"/>
            <a:ext cx="8439947" cy="3600986"/>
          </a:xfrm>
          <a:prstGeom prst="rect">
            <a:avLst/>
          </a:prstGeom>
        </p:spPr>
        <p:txBody>
          <a:bodyPr wrap="square">
            <a:spAutoFit/>
          </a:bodyPr>
          <a:lstStyle/>
          <a:p>
            <a:pPr marL="171450" indent="-171450">
              <a:lnSpc>
                <a:spcPct val="150000"/>
              </a:lnSpc>
              <a:spcAft>
                <a:spcPts val="0"/>
              </a:spcAft>
              <a:buFont typeface="Arial" panose="020B0604020202020204" pitchFamily="34" charset="0"/>
              <a:buChar char="•"/>
            </a:pPr>
            <a:r>
              <a:rPr lang="fr-BE" sz="1200" b="1" dirty="0" smtClean="0">
                <a:solidFill>
                  <a:srgbClr val="002060"/>
                </a:solidFill>
                <a:latin typeface="Verdana" panose="020B0604030504040204" pitchFamily="34" charset="0"/>
                <a:ea typeface="Times New Roman" panose="02020603050405020304" pitchFamily="18" charset="0"/>
              </a:rPr>
              <a:t>Patrimoine culturel : </a:t>
            </a:r>
            <a:r>
              <a:rPr lang="fr-BE" sz="1200" dirty="0" smtClean="0">
                <a:solidFill>
                  <a:srgbClr val="002060"/>
                </a:solidFill>
                <a:latin typeface="Verdana" panose="020B0604030504040204" pitchFamily="34" charset="0"/>
                <a:ea typeface="Times New Roman" panose="02020603050405020304" pitchFamily="18" charset="0"/>
              </a:rPr>
              <a:t>découverte réciproque des sites historiques, environnement local, arts et métiers, spécialités culinaires, etc.</a:t>
            </a:r>
          </a:p>
          <a:p>
            <a:pPr marL="171450" indent="-171450">
              <a:lnSpc>
                <a:spcPct val="150000"/>
              </a:lnSpc>
              <a:spcAft>
                <a:spcPts val="0"/>
              </a:spcAft>
              <a:buFont typeface="Arial" panose="020B0604020202020204" pitchFamily="34" charset="0"/>
              <a:buChar char="•"/>
            </a:pPr>
            <a:r>
              <a:rPr lang="fr-BE" sz="1200" b="1" dirty="0" smtClean="0">
                <a:solidFill>
                  <a:srgbClr val="002060"/>
                </a:solidFill>
                <a:latin typeface="Verdana" panose="020B0604030504040204" pitchFamily="34" charset="0"/>
                <a:ea typeface="Times New Roman" panose="02020603050405020304" pitchFamily="18" charset="0"/>
              </a:rPr>
              <a:t>Citoyenneté :</a:t>
            </a:r>
            <a:r>
              <a:rPr lang="fr-BE" sz="1200" dirty="0" smtClean="0">
                <a:solidFill>
                  <a:srgbClr val="002060"/>
                </a:solidFill>
                <a:latin typeface="Verdana" panose="020B0604030504040204" pitchFamily="34" charset="0"/>
                <a:ea typeface="Times New Roman" panose="02020603050405020304" pitchFamily="18" charset="0"/>
              </a:rPr>
              <a:t> qu’est-ce qu’être citoyen (européen) ?, inclusion sociale, etc.</a:t>
            </a:r>
          </a:p>
          <a:p>
            <a:pPr marL="171450" indent="-171450">
              <a:lnSpc>
                <a:spcPct val="150000"/>
              </a:lnSpc>
              <a:spcAft>
                <a:spcPts val="0"/>
              </a:spcAft>
              <a:buFont typeface="Arial" panose="020B0604020202020204" pitchFamily="34" charset="0"/>
              <a:buChar char="•"/>
            </a:pPr>
            <a:r>
              <a:rPr lang="fr-BE" sz="1200" b="1" dirty="0" smtClean="0">
                <a:solidFill>
                  <a:srgbClr val="002060"/>
                </a:solidFill>
                <a:latin typeface="Verdana" panose="020B0604030504040204" pitchFamily="34" charset="0"/>
                <a:ea typeface="Times New Roman" panose="02020603050405020304" pitchFamily="18" charset="0"/>
              </a:rPr>
              <a:t>Art : </a:t>
            </a:r>
            <a:r>
              <a:rPr lang="fr-BE" sz="1200" dirty="0" smtClean="0">
                <a:solidFill>
                  <a:srgbClr val="002060"/>
                </a:solidFill>
                <a:latin typeface="Verdana" panose="020B0604030504040204" pitchFamily="34" charset="0"/>
                <a:ea typeface="Times New Roman" panose="02020603050405020304" pitchFamily="18" charset="0"/>
              </a:rPr>
              <a:t>le cinéma, le théâtre, la chanson, la photographie, etc.</a:t>
            </a:r>
          </a:p>
          <a:p>
            <a:pPr marL="171450" indent="-171450">
              <a:lnSpc>
                <a:spcPct val="150000"/>
              </a:lnSpc>
              <a:spcAft>
                <a:spcPts val="0"/>
              </a:spcAft>
              <a:buFont typeface="Arial" panose="020B0604020202020204" pitchFamily="34" charset="0"/>
              <a:buChar char="•"/>
            </a:pPr>
            <a:r>
              <a:rPr lang="fr-BE" sz="1200" b="1" dirty="0" smtClean="0">
                <a:solidFill>
                  <a:srgbClr val="002060"/>
                </a:solidFill>
                <a:latin typeface="Verdana" panose="020B0604030504040204" pitchFamily="34" charset="0"/>
                <a:ea typeface="Times New Roman" panose="02020603050405020304" pitchFamily="18" charset="0"/>
              </a:rPr>
              <a:t>Lecture écriture : </a:t>
            </a:r>
            <a:r>
              <a:rPr lang="fr-BE" sz="1200" dirty="0" smtClean="0">
                <a:solidFill>
                  <a:srgbClr val="002060"/>
                </a:solidFill>
                <a:latin typeface="Verdana" panose="020B0604030504040204" pitchFamily="34" charset="0"/>
                <a:ea typeface="Times New Roman" panose="02020603050405020304" pitchFamily="18" charset="0"/>
              </a:rPr>
              <a:t>journaux internationaux, bibliothèques, clubs de lecture, etc.</a:t>
            </a:r>
          </a:p>
          <a:p>
            <a:pPr marL="171450" indent="-171450">
              <a:lnSpc>
                <a:spcPct val="150000"/>
              </a:lnSpc>
              <a:spcAft>
                <a:spcPts val="0"/>
              </a:spcAft>
              <a:buFont typeface="Arial" panose="020B0604020202020204" pitchFamily="34" charset="0"/>
              <a:buChar char="•"/>
            </a:pPr>
            <a:r>
              <a:rPr lang="fr-BE" sz="1200" b="1" dirty="0" smtClean="0">
                <a:solidFill>
                  <a:srgbClr val="002060"/>
                </a:solidFill>
                <a:latin typeface="Verdana" panose="020B0604030504040204" pitchFamily="34" charset="0"/>
                <a:ea typeface="Times New Roman" panose="02020603050405020304" pitchFamily="18" charset="0"/>
              </a:rPr>
              <a:t>Langues et TIC : </a:t>
            </a:r>
            <a:r>
              <a:rPr lang="fr-BE" sz="1200" dirty="0" smtClean="0">
                <a:solidFill>
                  <a:srgbClr val="002060"/>
                </a:solidFill>
                <a:latin typeface="Verdana" panose="020B0604030504040204" pitchFamily="34" charset="0"/>
                <a:ea typeface="Times New Roman" panose="02020603050405020304" pitchFamily="18" charset="0"/>
              </a:rPr>
              <a:t>apprentissages des langues, nouvelles technologies, etc.</a:t>
            </a:r>
          </a:p>
          <a:p>
            <a:pPr marL="171450" indent="-171450">
              <a:lnSpc>
                <a:spcPct val="150000"/>
              </a:lnSpc>
              <a:spcAft>
                <a:spcPts val="0"/>
              </a:spcAft>
              <a:buFont typeface="Arial" panose="020B0604020202020204" pitchFamily="34" charset="0"/>
              <a:buChar char="•"/>
            </a:pPr>
            <a:r>
              <a:rPr lang="fr-BE" sz="1200" b="1" dirty="0" smtClean="0">
                <a:solidFill>
                  <a:srgbClr val="002060"/>
                </a:solidFill>
                <a:latin typeface="Verdana" panose="020B0604030504040204" pitchFamily="34" charset="0"/>
                <a:ea typeface="Times New Roman" panose="02020603050405020304" pitchFamily="18" charset="0"/>
              </a:rPr>
              <a:t>Economie : </a:t>
            </a:r>
            <a:r>
              <a:rPr lang="fr-BE" sz="1200" dirty="0" smtClean="0">
                <a:solidFill>
                  <a:srgbClr val="002060"/>
                </a:solidFill>
                <a:latin typeface="Verdana" panose="020B0604030504040204" pitchFamily="34" charset="0"/>
                <a:ea typeface="Times New Roman" panose="02020603050405020304" pitchFamily="18" charset="0"/>
              </a:rPr>
              <a:t>mini-entreprise internationale, </a:t>
            </a:r>
            <a:r>
              <a:rPr lang="fr-BE" sz="1200" dirty="0" err="1" smtClean="0">
                <a:solidFill>
                  <a:srgbClr val="002060"/>
                </a:solidFill>
                <a:latin typeface="Verdana" panose="020B0604030504040204" pitchFamily="34" charset="0"/>
                <a:ea typeface="Times New Roman" panose="02020603050405020304" pitchFamily="18" charset="0"/>
              </a:rPr>
              <a:t>eco-entreprises</a:t>
            </a:r>
            <a:endParaRPr lang="fr-BE" sz="1200" dirty="0" smtClean="0">
              <a:solidFill>
                <a:srgbClr val="002060"/>
              </a:solidFill>
              <a:latin typeface="Verdana" panose="020B0604030504040204" pitchFamily="34" charset="0"/>
              <a:ea typeface="Times New Roman" panose="02020603050405020304" pitchFamily="18" charset="0"/>
            </a:endParaRPr>
          </a:p>
          <a:p>
            <a:pPr marL="171450" indent="-171450">
              <a:lnSpc>
                <a:spcPct val="150000"/>
              </a:lnSpc>
              <a:spcAft>
                <a:spcPts val="0"/>
              </a:spcAft>
              <a:buFont typeface="Arial" panose="020B0604020202020204" pitchFamily="34" charset="0"/>
              <a:buChar char="•"/>
            </a:pPr>
            <a:r>
              <a:rPr lang="fr-BE" sz="1200" b="1" dirty="0" smtClean="0">
                <a:solidFill>
                  <a:srgbClr val="002060"/>
                </a:solidFill>
                <a:latin typeface="Verdana" panose="020B0604030504040204" pitchFamily="34" charset="0"/>
                <a:ea typeface="Times New Roman" panose="02020603050405020304" pitchFamily="18" charset="0"/>
              </a:rPr>
              <a:t>Sciences et mathématiques : </a:t>
            </a:r>
            <a:r>
              <a:rPr lang="fr-BE" sz="1200" dirty="0" smtClean="0">
                <a:solidFill>
                  <a:srgbClr val="002060"/>
                </a:solidFill>
                <a:latin typeface="Verdana" panose="020B0604030504040204" pitchFamily="34" charset="0"/>
                <a:ea typeface="Times New Roman" panose="02020603050405020304" pitchFamily="18" charset="0"/>
              </a:rPr>
              <a:t>apprendre les maths par le jeu, développement durable, protection de l’environnement, astronomie, etc.</a:t>
            </a:r>
          </a:p>
          <a:p>
            <a:pPr marL="171450" indent="-171450">
              <a:lnSpc>
                <a:spcPct val="150000"/>
              </a:lnSpc>
              <a:spcAft>
                <a:spcPts val="0"/>
              </a:spcAft>
              <a:buFont typeface="Arial" panose="020B0604020202020204" pitchFamily="34" charset="0"/>
              <a:buChar char="•"/>
            </a:pPr>
            <a:r>
              <a:rPr lang="fr-BE" sz="1200" b="1" dirty="0" smtClean="0">
                <a:solidFill>
                  <a:srgbClr val="002060"/>
                </a:solidFill>
                <a:latin typeface="Verdana" panose="020B0604030504040204" pitchFamily="34" charset="0"/>
                <a:ea typeface="Times New Roman" panose="02020603050405020304" pitchFamily="18" charset="0"/>
              </a:rPr>
              <a:t>Education aux médias : </a:t>
            </a:r>
            <a:r>
              <a:rPr lang="fr-BE" sz="1200" dirty="0" smtClean="0">
                <a:solidFill>
                  <a:srgbClr val="002060"/>
                </a:solidFill>
                <a:latin typeface="Verdana" panose="020B0604030504040204" pitchFamily="34" charset="0"/>
                <a:ea typeface="Times New Roman" panose="02020603050405020304" pitchFamily="18" charset="0"/>
              </a:rPr>
              <a:t>esprit critique, analyse de l’information, </a:t>
            </a:r>
            <a:r>
              <a:rPr lang="fr-BE" sz="1200" dirty="0" err="1" smtClean="0">
                <a:solidFill>
                  <a:srgbClr val="002060"/>
                </a:solidFill>
                <a:latin typeface="Verdana" panose="020B0604030504040204" pitchFamily="34" charset="0"/>
                <a:ea typeface="Times New Roman" panose="02020603050405020304" pitchFamily="18" charset="0"/>
              </a:rPr>
              <a:t>fake</a:t>
            </a:r>
            <a:r>
              <a:rPr lang="fr-BE" sz="1200" dirty="0" smtClean="0">
                <a:solidFill>
                  <a:srgbClr val="002060"/>
                </a:solidFill>
                <a:latin typeface="Verdana" panose="020B0604030504040204" pitchFamily="34" charset="0"/>
                <a:ea typeface="Times New Roman" panose="02020603050405020304" pitchFamily="18" charset="0"/>
              </a:rPr>
              <a:t> news, etc.</a:t>
            </a:r>
          </a:p>
          <a:p>
            <a:pPr marL="171450" indent="-171450">
              <a:lnSpc>
                <a:spcPct val="150000"/>
              </a:lnSpc>
              <a:spcAft>
                <a:spcPts val="0"/>
              </a:spcAft>
              <a:buFont typeface="Arial" panose="020B0604020202020204" pitchFamily="34" charset="0"/>
              <a:buChar char="•"/>
            </a:pPr>
            <a:r>
              <a:rPr lang="fr-BE" sz="1200" b="1" dirty="0" smtClean="0">
                <a:solidFill>
                  <a:srgbClr val="002060"/>
                </a:solidFill>
                <a:latin typeface="Verdana" panose="020B0604030504040204" pitchFamily="34" charset="0"/>
                <a:ea typeface="Times New Roman" panose="02020603050405020304" pitchFamily="18" charset="0"/>
              </a:rPr>
              <a:t>Thématiques transversales </a:t>
            </a:r>
            <a:r>
              <a:rPr lang="fr-BE" sz="1200" dirty="0" smtClean="0">
                <a:solidFill>
                  <a:srgbClr val="002060"/>
                </a:solidFill>
                <a:latin typeface="Verdana" panose="020B0604030504040204" pitchFamily="34" charset="0"/>
                <a:ea typeface="Times New Roman" panose="02020603050405020304" pitchFamily="18" charset="0"/>
              </a:rPr>
              <a:t>: implication des parents dans l’apprentissage, le rôle des émotions, différenciation, etc.</a:t>
            </a:r>
          </a:p>
          <a:p>
            <a:pPr marL="171450" indent="-171450">
              <a:spcAft>
                <a:spcPts val="0"/>
              </a:spcAft>
              <a:buFont typeface="Arial" panose="020B0604020202020204" pitchFamily="34" charset="0"/>
              <a:buChar char="•"/>
            </a:pPr>
            <a:endParaRPr lang="fr-BE" sz="1200" dirty="0">
              <a:solidFill>
                <a:srgbClr val="00206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887476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ctrTitle" idx="4294967295"/>
          </p:nvPr>
        </p:nvSpPr>
        <p:spPr>
          <a:xfrm>
            <a:off x="242343" y="257111"/>
            <a:ext cx="8715224" cy="727492"/>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fr-BE" sz="2400" b="1" dirty="0" smtClean="0">
                <a:solidFill>
                  <a:srgbClr val="0070C0"/>
                </a:solidFill>
                <a:cs typeface="Arial" panose="020B0604020202020204" pitchFamily="34" charset="0"/>
              </a:rPr>
              <a:t>L’ENSEIGNEMENT SCOLAIRE EN AC2 DEPUIS 2014</a:t>
            </a:r>
            <a:endParaRPr lang="fr-BE" sz="2400" b="1" dirty="0">
              <a:solidFill>
                <a:srgbClr val="0070C0"/>
              </a:solidFill>
              <a:cs typeface="Arial" panose="020B0604020202020204" pitchFamily="34" charset="0"/>
            </a:endParaRPr>
          </a:p>
        </p:txBody>
      </p:sp>
      <p:sp>
        <p:nvSpPr>
          <p:cNvPr id="171" name="Shape 171"/>
          <p:cNvSpPr/>
          <p:nvPr/>
        </p:nvSpPr>
        <p:spPr>
          <a:xfrm>
            <a:off x="6410281" y="713293"/>
            <a:ext cx="248676" cy="237445"/>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2" name="Shape 172"/>
          <p:cNvSpPr/>
          <p:nvPr/>
        </p:nvSpPr>
        <p:spPr>
          <a:xfrm rot="2697569">
            <a:off x="8048925" y="1928866"/>
            <a:ext cx="377468" cy="360421"/>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3" name="Shape 173"/>
          <p:cNvSpPr/>
          <p:nvPr/>
        </p:nvSpPr>
        <p:spPr>
          <a:xfrm>
            <a:off x="8347545" y="1723093"/>
            <a:ext cx="151199" cy="144406"/>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4" name="Shape 174"/>
          <p:cNvSpPr/>
          <p:nvPr/>
        </p:nvSpPr>
        <p:spPr>
          <a:xfrm rot="1280187">
            <a:off x="6238008" y="1429475"/>
            <a:ext cx="151179" cy="144398"/>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 name="ZoneTexte 4"/>
          <p:cNvSpPr txBox="1"/>
          <p:nvPr/>
        </p:nvSpPr>
        <p:spPr>
          <a:xfrm>
            <a:off x="242343" y="707516"/>
            <a:ext cx="8005670" cy="646331"/>
          </a:xfrm>
          <a:prstGeom prst="rect">
            <a:avLst/>
          </a:prstGeom>
          <a:noFill/>
        </p:spPr>
        <p:txBody>
          <a:bodyPr wrap="square" rtlCol="0">
            <a:spAutoFit/>
          </a:bodyPr>
          <a:lstStyle/>
          <a:p>
            <a:r>
              <a:rPr lang="fr-BE" sz="1200" kern="1200" dirty="0">
                <a:solidFill>
                  <a:srgbClr val="002060"/>
                </a:solidFill>
                <a:latin typeface="Verdana" panose="020B0604030504040204" pitchFamily="34" charset="0"/>
                <a:ea typeface="Verdana" panose="020B0604030504040204" pitchFamily="34" charset="0"/>
                <a:cs typeface="Verdana" panose="020B0604030504040204" pitchFamily="34" charset="0"/>
              </a:rPr>
              <a:t>72 projets ont été </a:t>
            </a:r>
            <a:r>
              <a:rPr lang="fr-BE" sz="1200" kern="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contractés depuis </a:t>
            </a:r>
            <a:r>
              <a:rPr lang="fr-BE" sz="1200" kern="1200" dirty="0">
                <a:solidFill>
                  <a:srgbClr val="002060"/>
                </a:solidFill>
                <a:latin typeface="Verdana" panose="020B0604030504040204" pitchFamily="34" charset="0"/>
                <a:ea typeface="Verdana" panose="020B0604030504040204" pitchFamily="34" charset="0"/>
                <a:cs typeface="Verdana" panose="020B0604030504040204" pitchFamily="34" charset="0"/>
              </a:rPr>
              <a:t>l’Appel 2014 en AC2 – Partenariats stratégiques dans le secteur de l’enseignement </a:t>
            </a:r>
            <a:r>
              <a:rPr lang="fr-BE" sz="1200" kern="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scolaire pour un total de 10.500.000 EUR. Le budget contracté a doublé entre 2014 et 2019.</a:t>
            </a:r>
            <a:endParaRPr lang="fr-BE" sz="1200" kern="1200"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16" name="Graphique 15"/>
          <p:cNvGraphicFramePr>
            <a:graphicFrameLocks/>
          </p:cNvGraphicFramePr>
          <p:nvPr>
            <p:extLst>
              <p:ext uri="{D42A27DB-BD31-4B8C-83A1-F6EECF244321}">
                <p14:modId xmlns:p14="http://schemas.microsoft.com/office/powerpoint/2010/main" val="1160433070"/>
              </p:ext>
            </p:extLst>
          </p:nvPr>
        </p:nvGraphicFramePr>
        <p:xfrm>
          <a:off x="498624" y="1884256"/>
          <a:ext cx="6849233" cy="267349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74805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ctrTitle" idx="4294967295"/>
          </p:nvPr>
        </p:nvSpPr>
        <p:spPr>
          <a:xfrm>
            <a:off x="242343" y="257111"/>
            <a:ext cx="8715224" cy="727492"/>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fr-BE" sz="2400" b="1" dirty="0" smtClean="0">
                <a:solidFill>
                  <a:srgbClr val="0070C0"/>
                </a:solidFill>
                <a:cs typeface="Arial" panose="020B0604020202020204" pitchFamily="34" charset="0"/>
              </a:rPr>
              <a:t>COMBATTRE LE DÉCROCHAGE SCOLAIRE DANS LE CADRE D’ERASMUS+</a:t>
            </a:r>
            <a:endParaRPr lang="fr-BE" sz="2400" b="1" dirty="0">
              <a:solidFill>
                <a:srgbClr val="0070C0"/>
              </a:solidFill>
              <a:cs typeface="Arial" panose="020B0604020202020204" pitchFamily="34" charset="0"/>
            </a:endParaRPr>
          </a:p>
        </p:txBody>
      </p:sp>
      <p:grpSp>
        <p:nvGrpSpPr>
          <p:cNvPr id="166" name="Shape 166"/>
          <p:cNvGrpSpPr/>
          <p:nvPr/>
        </p:nvGrpSpPr>
        <p:grpSpPr>
          <a:xfrm rot="1508271">
            <a:off x="798753" y="1851401"/>
            <a:ext cx="654063" cy="654026"/>
            <a:chOff x="576250" y="4319400"/>
            <a:chExt cx="442075" cy="442050"/>
          </a:xfrm>
        </p:grpSpPr>
        <p:sp>
          <p:nvSpPr>
            <p:cNvPr id="167" name="Shape 167"/>
            <p:cNvSpPr/>
            <p:nvPr/>
          </p:nvSpPr>
          <p:spPr>
            <a:xfrm>
              <a:off x="576250" y="4319400"/>
              <a:ext cx="442075" cy="442050"/>
            </a:xfrm>
            <a:custGeom>
              <a:avLst/>
              <a:gdLst/>
              <a:ahLst/>
              <a:cxnLst/>
              <a:rect l="0" t="0" r="0" b="0"/>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8" name="Shape 168"/>
            <p:cNvSpPr/>
            <p:nvPr/>
          </p:nvSpPr>
          <p:spPr>
            <a:xfrm>
              <a:off x="595725" y="4668875"/>
              <a:ext cx="73100" cy="73100"/>
            </a:xfrm>
            <a:custGeom>
              <a:avLst/>
              <a:gdLst/>
              <a:ahLst/>
              <a:cxnLst/>
              <a:rect l="0" t="0" r="0" b="0"/>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9" name="Shape 169"/>
            <p:cNvSpPr/>
            <p:nvPr/>
          </p:nvSpPr>
          <p:spPr>
            <a:xfrm>
              <a:off x="652350" y="4711500"/>
              <a:ext cx="46925" cy="46925"/>
            </a:xfrm>
            <a:custGeom>
              <a:avLst/>
              <a:gdLst/>
              <a:ahLst/>
              <a:cxnLst/>
              <a:rect l="0" t="0" r="0" b="0"/>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0" name="Shape 170"/>
            <p:cNvSpPr/>
            <p:nvPr/>
          </p:nvSpPr>
          <p:spPr>
            <a:xfrm>
              <a:off x="579300" y="4638450"/>
              <a:ext cx="46900" cy="46900"/>
            </a:xfrm>
            <a:custGeom>
              <a:avLst/>
              <a:gdLst/>
              <a:ahLst/>
              <a:cxnLst/>
              <a:rect l="0" t="0" r="0" b="0"/>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71" name="Shape 171"/>
          <p:cNvSpPr/>
          <p:nvPr/>
        </p:nvSpPr>
        <p:spPr>
          <a:xfrm>
            <a:off x="6410281" y="713293"/>
            <a:ext cx="248676" cy="237445"/>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2" name="Shape 172"/>
          <p:cNvSpPr/>
          <p:nvPr/>
        </p:nvSpPr>
        <p:spPr>
          <a:xfrm rot="2697569">
            <a:off x="8048925" y="1928866"/>
            <a:ext cx="377468" cy="360421"/>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3" name="Shape 173"/>
          <p:cNvSpPr/>
          <p:nvPr/>
        </p:nvSpPr>
        <p:spPr>
          <a:xfrm>
            <a:off x="8347545" y="1723093"/>
            <a:ext cx="151199" cy="144406"/>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4" name="Shape 174"/>
          <p:cNvSpPr/>
          <p:nvPr/>
        </p:nvSpPr>
        <p:spPr>
          <a:xfrm rot="1280187">
            <a:off x="6238008" y="1429475"/>
            <a:ext cx="151179" cy="144398"/>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aphicFrame>
        <p:nvGraphicFramePr>
          <p:cNvPr id="4" name="Objet 3"/>
          <p:cNvGraphicFramePr>
            <a:graphicFrameLocks noChangeAspect="1"/>
          </p:cNvGraphicFramePr>
          <p:nvPr>
            <p:extLst>
              <p:ext uri="{D42A27DB-BD31-4B8C-83A1-F6EECF244321}">
                <p14:modId xmlns:p14="http://schemas.microsoft.com/office/powerpoint/2010/main" val="989407338"/>
              </p:ext>
            </p:extLst>
          </p:nvPr>
        </p:nvGraphicFramePr>
        <p:xfrm>
          <a:off x="341875" y="1846075"/>
          <a:ext cx="8005670" cy="2401701"/>
        </p:xfrm>
        <a:graphic>
          <a:graphicData uri="http://schemas.openxmlformats.org/presentationml/2006/ole">
            <mc:AlternateContent xmlns:mc="http://schemas.openxmlformats.org/markup-compatibility/2006">
              <mc:Choice xmlns:v="urn:schemas-microsoft-com:vml" Requires="v">
                <p:oleObj spid="_x0000_s3080" name="Feuille de calcul" r:id="rId4" imgW="5429274" imgH="1628647" progId="Excel.Sheet.8">
                  <p:embed/>
                </p:oleObj>
              </mc:Choice>
              <mc:Fallback>
                <p:oleObj name="Feuille de calcul" r:id="rId4" imgW="5429274" imgH="1628647" progId="Excel.Sheet.8">
                  <p:embed/>
                  <p:pic>
                    <p:nvPicPr>
                      <p:cNvPr id="0" name=""/>
                      <p:cNvPicPr/>
                      <p:nvPr/>
                    </p:nvPicPr>
                    <p:blipFill>
                      <a:blip r:embed="rId5"/>
                      <a:stretch>
                        <a:fillRect/>
                      </a:stretch>
                    </p:blipFill>
                    <p:spPr>
                      <a:xfrm>
                        <a:off x="341875" y="1846075"/>
                        <a:ext cx="8005670" cy="2401701"/>
                      </a:xfrm>
                      <a:prstGeom prst="rect">
                        <a:avLst/>
                      </a:prstGeom>
                    </p:spPr>
                  </p:pic>
                </p:oleObj>
              </mc:Fallback>
            </mc:AlternateContent>
          </a:graphicData>
        </a:graphic>
      </p:graphicFrame>
      <p:sp>
        <p:nvSpPr>
          <p:cNvPr id="5" name="ZoneTexte 4"/>
          <p:cNvSpPr txBox="1"/>
          <p:nvPr/>
        </p:nvSpPr>
        <p:spPr>
          <a:xfrm>
            <a:off x="231989" y="951427"/>
            <a:ext cx="8115556" cy="646331"/>
          </a:xfrm>
          <a:prstGeom prst="rect">
            <a:avLst/>
          </a:prstGeom>
          <a:noFill/>
        </p:spPr>
        <p:txBody>
          <a:bodyPr wrap="square" rtlCol="0">
            <a:spAutoFit/>
          </a:bodyPr>
          <a:lstStyle/>
          <a:p>
            <a:r>
              <a:rPr lang="fr-BE" sz="1200" kern="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26,4</a:t>
            </a:r>
            <a:r>
              <a:rPr lang="fr-BE" sz="1200" kern="1200" dirty="0">
                <a:solidFill>
                  <a:srgbClr val="002060"/>
                </a:solidFill>
                <a:latin typeface="Verdana" panose="020B0604030504040204" pitchFamily="34" charset="0"/>
                <a:ea typeface="Verdana" panose="020B0604030504040204" pitchFamily="34" charset="0"/>
                <a:cs typeface="Verdana" panose="020B0604030504040204" pitchFamily="34" charset="0"/>
              </a:rPr>
              <a:t>% des projets </a:t>
            </a:r>
            <a:r>
              <a:rPr lang="fr-BE" sz="1200" kern="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contractés en </a:t>
            </a:r>
            <a:r>
              <a:rPr lang="fr-BE" sz="1200" kern="1200" dirty="0">
                <a:solidFill>
                  <a:srgbClr val="002060"/>
                </a:solidFill>
                <a:latin typeface="Verdana" panose="020B0604030504040204" pitchFamily="34" charset="0"/>
                <a:ea typeface="Verdana" panose="020B0604030504040204" pitchFamily="34" charset="0"/>
                <a:cs typeface="Verdana" panose="020B0604030504040204" pitchFamily="34" charset="0"/>
              </a:rPr>
              <a:t>AC2 – Partenariats stratégiques depuis l’Appel 2014 ont choisi la lutte contre le décrochage scolaire comme priorité en enseignement scolaire. Il s’agit de la seconde priorité choisie après les TIC.</a:t>
            </a:r>
          </a:p>
        </p:txBody>
      </p:sp>
    </p:spTree>
    <p:extLst>
      <p:ext uri="{BB962C8B-B14F-4D97-AF65-F5344CB8AC3E}">
        <p14:creationId xmlns:p14="http://schemas.microsoft.com/office/powerpoint/2010/main" val="25067763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ctrTitle" idx="4294967295"/>
          </p:nvPr>
        </p:nvSpPr>
        <p:spPr>
          <a:xfrm>
            <a:off x="242343" y="257111"/>
            <a:ext cx="8715224" cy="38089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fr-BE" sz="2400" b="1" dirty="0" smtClean="0">
                <a:solidFill>
                  <a:srgbClr val="0070C0"/>
                </a:solidFill>
                <a:cs typeface="Arial" panose="020B0604020202020204" pitchFamily="34" charset="0"/>
              </a:rPr>
              <a:t>SE LANCER ?</a:t>
            </a:r>
            <a:endParaRPr lang="fr-BE" sz="2400" b="1" dirty="0">
              <a:solidFill>
                <a:srgbClr val="0070C0"/>
              </a:solidFill>
              <a:cs typeface="Arial" panose="020B0604020202020204" pitchFamily="34" charset="0"/>
            </a:endParaRPr>
          </a:p>
        </p:txBody>
      </p:sp>
      <p:grpSp>
        <p:nvGrpSpPr>
          <p:cNvPr id="166" name="Shape 166"/>
          <p:cNvGrpSpPr/>
          <p:nvPr/>
        </p:nvGrpSpPr>
        <p:grpSpPr>
          <a:xfrm rot="1508271">
            <a:off x="798753" y="1851401"/>
            <a:ext cx="654063" cy="654026"/>
            <a:chOff x="576250" y="4319400"/>
            <a:chExt cx="442075" cy="442050"/>
          </a:xfrm>
        </p:grpSpPr>
        <p:sp>
          <p:nvSpPr>
            <p:cNvPr id="167" name="Shape 167"/>
            <p:cNvSpPr/>
            <p:nvPr/>
          </p:nvSpPr>
          <p:spPr>
            <a:xfrm>
              <a:off x="576250" y="4319400"/>
              <a:ext cx="442075" cy="442050"/>
            </a:xfrm>
            <a:custGeom>
              <a:avLst/>
              <a:gdLst/>
              <a:ahLst/>
              <a:cxnLst/>
              <a:rect l="0" t="0" r="0" b="0"/>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8" name="Shape 168"/>
            <p:cNvSpPr/>
            <p:nvPr/>
          </p:nvSpPr>
          <p:spPr>
            <a:xfrm>
              <a:off x="595725" y="4668875"/>
              <a:ext cx="73100" cy="73100"/>
            </a:xfrm>
            <a:custGeom>
              <a:avLst/>
              <a:gdLst/>
              <a:ahLst/>
              <a:cxnLst/>
              <a:rect l="0" t="0" r="0" b="0"/>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9" name="Shape 169"/>
            <p:cNvSpPr/>
            <p:nvPr/>
          </p:nvSpPr>
          <p:spPr>
            <a:xfrm>
              <a:off x="652350" y="4711500"/>
              <a:ext cx="46925" cy="46925"/>
            </a:xfrm>
            <a:custGeom>
              <a:avLst/>
              <a:gdLst/>
              <a:ahLst/>
              <a:cxnLst/>
              <a:rect l="0" t="0" r="0" b="0"/>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0" name="Shape 170"/>
            <p:cNvSpPr/>
            <p:nvPr/>
          </p:nvSpPr>
          <p:spPr>
            <a:xfrm>
              <a:off x="579300" y="4638450"/>
              <a:ext cx="46900" cy="46900"/>
            </a:xfrm>
            <a:custGeom>
              <a:avLst/>
              <a:gdLst/>
              <a:ahLst/>
              <a:cxnLst/>
              <a:rect l="0" t="0" r="0" b="0"/>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71" name="Shape 171"/>
          <p:cNvSpPr/>
          <p:nvPr/>
        </p:nvSpPr>
        <p:spPr>
          <a:xfrm>
            <a:off x="6410281" y="713293"/>
            <a:ext cx="248676" cy="237445"/>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2" name="Shape 172"/>
          <p:cNvSpPr/>
          <p:nvPr/>
        </p:nvSpPr>
        <p:spPr>
          <a:xfrm rot="2697569">
            <a:off x="8048925" y="1928866"/>
            <a:ext cx="377468" cy="360421"/>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3" name="Shape 173"/>
          <p:cNvSpPr/>
          <p:nvPr/>
        </p:nvSpPr>
        <p:spPr>
          <a:xfrm>
            <a:off x="8347545" y="1723093"/>
            <a:ext cx="151199" cy="144406"/>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4" name="Shape 174"/>
          <p:cNvSpPr/>
          <p:nvPr/>
        </p:nvSpPr>
        <p:spPr>
          <a:xfrm rot="1280187">
            <a:off x="6238008" y="1429475"/>
            <a:ext cx="151179" cy="144398"/>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2" name="Rectangle 21"/>
          <p:cNvSpPr/>
          <p:nvPr/>
        </p:nvSpPr>
        <p:spPr>
          <a:xfrm>
            <a:off x="362017" y="1026030"/>
            <a:ext cx="8136530" cy="1717170"/>
          </a:xfrm>
          <a:prstGeom prst="rect">
            <a:avLst/>
          </a:prstGeom>
          <a:solidFill>
            <a:srgbClr val="67A9EB"/>
          </a:solidFill>
          <a:ln>
            <a:solidFill>
              <a:srgbClr val="67A9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rPr>
              <a:t>TROUVER DES PARTENAIRES</a:t>
            </a:r>
          </a:p>
          <a:p>
            <a:pPr>
              <a:buClr>
                <a:schemeClr val="bg1"/>
              </a:buClr>
            </a:pPr>
            <a:endPar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285750" indent="-285750">
              <a:buClr>
                <a:schemeClr val="bg1"/>
              </a:buClr>
              <a:buFont typeface="Arial" panose="020B0604020202020204" pitchFamily="34" charset="0"/>
              <a:buChar char="•"/>
            </a:pPr>
            <a:r>
              <a:rPr lang="fr-BE" sz="1200" dirty="0" err="1">
                <a:solidFill>
                  <a:schemeClr val="bg1"/>
                </a:solidFill>
                <a:latin typeface="Verdana" panose="020B0604030504040204" pitchFamily="34" charset="0"/>
                <a:ea typeface="Verdana" panose="020B0604030504040204" pitchFamily="34" charset="0"/>
                <a:cs typeface="Verdana" panose="020B0604030504040204" pitchFamily="34" charset="0"/>
              </a:rPr>
              <a:t>School</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 Education Gateway: </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hlinkClick r:id="rId3"/>
              </a:rPr>
              <a:t>www.schooleducationgateway.eu</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  </a:t>
            </a:r>
          </a:p>
          <a:p>
            <a:pPr marL="285750" indent="-285750">
              <a:buClr>
                <a:schemeClr val="bg1"/>
              </a:buClr>
              <a:buFont typeface="Arial" panose="020B0604020202020204" pitchFamily="34" charset="0"/>
              <a:buChar char="•"/>
            </a:pPr>
            <a:r>
              <a:rPr lang="fr-BE" sz="1200" dirty="0" err="1">
                <a:solidFill>
                  <a:schemeClr val="bg1"/>
                </a:solidFill>
                <a:latin typeface="Verdana" panose="020B0604030504040204" pitchFamily="34" charset="0"/>
                <a:ea typeface="Verdana" panose="020B0604030504040204" pitchFamily="34" charset="0"/>
                <a:cs typeface="Verdana" panose="020B0604030504040204" pitchFamily="34" charset="0"/>
              </a:rPr>
              <a:t>eTwinning</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hlinkClick r:id="rId4"/>
              </a:rPr>
              <a:t>https://www.etwinning.net/en/pub/index.htm</a:t>
            </a:r>
            <a:endPar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285750" indent="-285750">
              <a:buClr>
                <a:schemeClr val="bg1"/>
              </a:buClr>
              <a:buFont typeface="Arial" panose="020B0604020202020204" pitchFamily="34" charset="0"/>
              <a:buChar char="•"/>
            </a:pPr>
            <a:r>
              <a:rPr lang="fr-BE" sz="1200" dirty="0" err="1">
                <a:solidFill>
                  <a:schemeClr val="bg1"/>
                </a:solidFill>
                <a:latin typeface="Verdana" panose="020B0604030504040204" pitchFamily="34" charset="0"/>
                <a:ea typeface="Verdana" panose="020B0604030504040204" pitchFamily="34" charset="0"/>
                <a:cs typeface="Verdana" panose="020B0604030504040204" pitchFamily="34" charset="0"/>
              </a:rPr>
              <a:t>Erasmobility</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hlinkClick r:id="rId5"/>
              </a:rPr>
              <a:t>www.erasmobility.com</a:t>
            </a:r>
            <a:endPar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285750" indent="-285750">
              <a:buClr>
                <a:schemeClr val="bg1"/>
              </a:buClr>
              <a:buFont typeface="Arial" panose="020B0604020202020204" pitchFamily="34" charset="0"/>
              <a:buChar char="•"/>
            </a:pPr>
            <a:r>
              <a:rPr lang="fr-BE" sz="12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Via </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les jumelages de villes</a:t>
            </a:r>
          </a:p>
          <a:p>
            <a:pPr marL="285750" indent="-285750">
              <a:buClr>
                <a:schemeClr val="bg1"/>
              </a:buClr>
              <a:buFont typeface="Arial" panose="020B0604020202020204" pitchFamily="34" charset="0"/>
              <a:buChar char="•"/>
            </a:pP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Séminaires de contact: </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hlinkClick r:id="rId6"/>
              </a:rPr>
              <a:t>www.erasmusplus-fr.be</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  / </a:t>
            </a:r>
            <a:r>
              <a:rPr lang="fr-BE" sz="1200" u="sng" dirty="0">
                <a:solidFill>
                  <a:schemeClr val="bg1"/>
                </a:solidFill>
                <a:latin typeface="Verdana" panose="020B0604030504040204" pitchFamily="34" charset="0"/>
                <a:ea typeface="Verdana" panose="020B0604030504040204" pitchFamily="34" charset="0"/>
                <a:cs typeface="Verdana" panose="020B0604030504040204" pitchFamily="34" charset="0"/>
                <a:hlinkClick r:id="rId7"/>
              </a:rPr>
              <a:t>tca@aef-europe.be</a:t>
            </a:r>
            <a:endPar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Rectangle 15"/>
          <p:cNvSpPr/>
          <p:nvPr/>
        </p:nvSpPr>
        <p:spPr>
          <a:xfrm>
            <a:off x="362017" y="2967968"/>
            <a:ext cx="8136530" cy="139664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200" b="1" dirty="0">
                <a:solidFill>
                  <a:srgbClr val="002060"/>
                </a:solidFill>
                <a:latin typeface="Verdana" panose="020B0604030504040204" pitchFamily="34" charset="0"/>
                <a:ea typeface="Verdana" panose="020B0604030504040204" pitchFamily="34" charset="0"/>
                <a:cs typeface="Verdana" panose="020B0604030504040204" pitchFamily="34" charset="0"/>
              </a:rPr>
              <a:t>S’INSPIRER</a:t>
            </a:r>
          </a:p>
          <a:p>
            <a:endPar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Wingdings" panose="05000000000000000000" pitchFamily="2" charset="2"/>
              <a:buChar char="§"/>
            </a:pP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rPr>
              <a:t>« Où trouver de l’inspiration »  </a:t>
            </a: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hlinkClick r:id="rId6"/>
              </a:rPr>
              <a:t>www.erasmusplus-fr.be</a:t>
            </a: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rPr>
              <a:t> </a:t>
            </a:r>
          </a:p>
          <a:p>
            <a:pPr marL="285750" indent="-285750">
              <a:buFont typeface="Wingdings" panose="05000000000000000000" pitchFamily="2" charset="2"/>
              <a:buChar char="§"/>
            </a:pP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rPr>
              <a:t>Liste des projets sélectionnés en FWB </a:t>
            </a: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hlinkClick r:id="rId6"/>
              </a:rPr>
              <a:t>www.erasmusplus-fr.be</a:t>
            </a: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rPr>
              <a:t> </a:t>
            </a:r>
          </a:p>
          <a:p>
            <a:pPr marL="285750" indent="-285750">
              <a:buFont typeface="Wingdings" panose="05000000000000000000" pitchFamily="2" charset="2"/>
              <a:buChar char="§"/>
            </a:pP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rPr>
              <a:t>Plateforme </a:t>
            </a:r>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de diffusion des résultats Erasmus+ </a:t>
            </a: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hlinkClick r:id="rId8"/>
              </a:rPr>
              <a:t>http://ec.europa.eu/programmes/erasmus-plus/projects/</a:t>
            </a: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rPr>
              <a:t> </a:t>
            </a:r>
          </a:p>
          <a:p>
            <a:pPr marL="285750" indent="-285750">
              <a:buFont typeface="Wingdings" panose="05000000000000000000" pitchFamily="2" charset="2"/>
              <a:buChar char="§"/>
            </a:pP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rPr>
              <a:t>Dossiers thématiques, cours en ligne, guide Erasmus</a:t>
            </a:r>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a:t>
            </a: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hlinkClick r:id="rId3"/>
              </a:rPr>
              <a:t>www.schooleducationgateway.eu</a:t>
            </a:r>
            <a:endPar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967210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ctrTitle" idx="4294967295"/>
          </p:nvPr>
        </p:nvSpPr>
        <p:spPr>
          <a:xfrm>
            <a:off x="465258" y="257111"/>
            <a:ext cx="8338058" cy="38089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fr-BE" sz="2400" b="1" dirty="0" smtClean="0">
                <a:solidFill>
                  <a:srgbClr val="0070C0"/>
                </a:solidFill>
                <a:cs typeface="Arial" panose="020B0604020202020204" pitchFamily="34" charset="0"/>
              </a:rPr>
              <a:t>UNE ÉQUIPE ET DES OUTILS POUR VOUS AIDER</a:t>
            </a:r>
            <a:endParaRPr lang="fr-BE" sz="2400" b="1" dirty="0">
              <a:solidFill>
                <a:srgbClr val="0070C0"/>
              </a:solidFill>
              <a:cs typeface="Arial" panose="020B0604020202020204" pitchFamily="34" charset="0"/>
            </a:endParaRPr>
          </a:p>
        </p:txBody>
      </p:sp>
      <p:sp>
        <p:nvSpPr>
          <p:cNvPr id="171" name="Shape 171"/>
          <p:cNvSpPr/>
          <p:nvPr/>
        </p:nvSpPr>
        <p:spPr>
          <a:xfrm>
            <a:off x="6410281" y="713293"/>
            <a:ext cx="248676" cy="237445"/>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2" name="Shape 172"/>
          <p:cNvSpPr/>
          <p:nvPr/>
        </p:nvSpPr>
        <p:spPr>
          <a:xfrm rot="2697569">
            <a:off x="8048925" y="1928866"/>
            <a:ext cx="377468" cy="360421"/>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3" name="Shape 173"/>
          <p:cNvSpPr/>
          <p:nvPr/>
        </p:nvSpPr>
        <p:spPr>
          <a:xfrm>
            <a:off x="8347545" y="1723093"/>
            <a:ext cx="151199" cy="144406"/>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4" name="Shape 174"/>
          <p:cNvSpPr/>
          <p:nvPr/>
        </p:nvSpPr>
        <p:spPr>
          <a:xfrm rot="1280187">
            <a:off x="6238008" y="1429475"/>
            <a:ext cx="151179" cy="144398"/>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 name="Rectangle 19"/>
          <p:cNvSpPr/>
          <p:nvPr/>
        </p:nvSpPr>
        <p:spPr>
          <a:xfrm>
            <a:off x="288379" y="859880"/>
            <a:ext cx="3604891" cy="1246867"/>
          </a:xfrm>
          <a:prstGeom prst="rect">
            <a:avLst/>
          </a:prstGeom>
          <a:solidFill>
            <a:srgbClr val="00B0F0"/>
          </a:solidFill>
          <a:ln>
            <a:solidFill>
              <a:srgbClr val="67A9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2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UNE </a:t>
            </a:r>
            <a:r>
              <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rPr>
              <a:t>PREMIERE EBAUCHE : </a:t>
            </a:r>
          </a:p>
          <a:p>
            <a:r>
              <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rPr>
              <a:t>LES FICHES PRE-PROJET</a:t>
            </a:r>
          </a:p>
          <a:p>
            <a:endPar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Pour structurer vos idées et recevoir un feed-back: </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hlinkClick r:id="rId3"/>
              </a:rPr>
              <a:t>mobilite@aef-europe.be</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 et/ou </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hlinkClick r:id="rId4"/>
              </a:rPr>
              <a:t>partenariat@aef-europe.be</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22" name="Rectangle 21"/>
          <p:cNvSpPr/>
          <p:nvPr/>
        </p:nvSpPr>
        <p:spPr>
          <a:xfrm>
            <a:off x="288379" y="3717131"/>
            <a:ext cx="5928540" cy="1323975"/>
          </a:xfrm>
          <a:prstGeom prst="rect">
            <a:avLst/>
          </a:prstGeom>
          <a:solidFill>
            <a:srgbClr val="67A9EB"/>
          </a:solidFill>
          <a:ln>
            <a:solidFill>
              <a:srgbClr val="67A9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rPr>
              <a:t>DOCUMENTS UTILES</a:t>
            </a:r>
          </a:p>
          <a:p>
            <a:endPar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Guide Erasmus+ pour les établissements scolaires  </a:t>
            </a:r>
            <a:r>
              <a:rPr lang="en-US" sz="1200" dirty="0">
                <a:solidFill>
                  <a:schemeClr val="bg1"/>
                </a:solidFill>
                <a:latin typeface="Verdana" panose="020B0604030504040204" pitchFamily="34" charset="0"/>
                <a:ea typeface="Verdana" panose="020B0604030504040204" pitchFamily="34" charset="0"/>
                <a:cs typeface="Verdana" panose="020B0604030504040204" pitchFamily="34" charset="0"/>
                <a:hlinkClick r:id="rId5"/>
              </a:rPr>
              <a:t>https://www.schooleducationgateway.eu/</a:t>
            </a:r>
            <a:endPar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Guide du programme </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hlinkClick r:id="rId6"/>
              </a:rPr>
              <a:t>www.erasmusplus-fr.be</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 </a:t>
            </a:r>
          </a:p>
          <a:p>
            <a:pPr marL="285750" indent="-285750">
              <a:buFont typeface="Arial" panose="020B0604020202020204" pitchFamily="34" charset="0"/>
              <a:buChar char="•"/>
            </a:pP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Formulaires de candidature &amp; guides  </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hlinkClick r:id="rId6"/>
              </a:rPr>
              <a:t>www.erasmusplus-fr.be</a:t>
            </a:r>
            <a:endPar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25" name="Rectangle 24"/>
          <p:cNvSpPr/>
          <p:nvPr/>
        </p:nvSpPr>
        <p:spPr>
          <a:xfrm>
            <a:off x="4741683" y="859880"/>
            <a:ext cx="4184182" cy="271794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200" b="1" dirty="0">
                <a:solidFill>
                  <a:srgbClr val="002060"/>
                </a:solidFill>
                <a:latin typeface="Verdana" panose="020B0604030504040204" pitchFamily="34" charset="0"/>
                <a:ea typeface="Verdana" panose="020B0604030504040204" pitchFamily="34" charset="0"/>
                <a:cs typeface="Verdana" panose="020B0604030504040204" pitchFamily="34" charset="0"/>
              </a:rPr>
              <a:t>DES </a:t>
            </a:r>
            <a:r>
              <a:rPr lang="fr-BE" sz="120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ÉQUIPES </a:t>
            </a:r>
            <a:r>
              <a:rPr lang="fr-BE" sz="1200" b="1" dirty="0">
                <a:solidFill>
                  <a:srgbClr val="002060"/>
                </a:solidFill>
                <a:latin typeface="Verdana" panose="020B0604030504040204" pitchFamily="34" charset="0"/>
                <a:ea typeface="Verdana" panose="020B0604030504040204" pitchFamily="34" charset="0"/>
                <a:cs typeface="Verdana" panose="020B0604030504040204" pitchFamily="34" charset="0"/>
              </a:rPr>
              <a:t>DISPONIBLES</a:t>
            </a:r>
          </a:p>
          <a:p>
            <a:endPar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rPr>
              <a:t>Débroussailler son projet: </a:t>
            </a:r>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communication@aef-europe.be, 02/542.62.73: </a:t>
            </a:r>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hlinkClick r:id="rId7"/>
              </a:rPr>
              <a:t>melanie.mignot@aef-europe.be</a:t>
            </a:r>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a:t>
            </a:r>
            <a:endPar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rPr>
              <a:t>Des questions précises : </a:t>
            </a: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hlinkClick r:id="rId3"/>
              </a:rPr>
              <a:t>mobilite@aef-europe.be</a:t>
            </a: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rPr>
              <a:t> et/ou </a:t>
            </a: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hlinkClick r:id="rId4"/>
              </a:rPr>
              <a:t>partenariat@aef-europe.be</a:t>
            </a: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rPr>
              <a:t> </a:t>
            </a:r>
          </a:p>
          <a:p>
            <a:pPr marL="285750" indent="-285750">
              <a:buFont typeface="Arial" panose="020B0604020202020204" pitchFamily="34" charset="0"/>
              <a:buChar char="•"/>
            </a:pP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rPr>
              <a:t>Cellule Europe de votre réseau: </a:t>
            </a: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hlinkClick r:id="rId8"/>
              </a:rPr>
              <a:t>sabine.haot@cfwb.be </a:t>
            </a: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rPr>
              <a:t>, </a:t>
            </a: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hlinkClick r:id="rId9"/>
              </a:rPr>
              <a:t>bruno.mathelart@segec.be</a:t>
            </a: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rPr>
              <a:t>, </a:t>
            </a:r>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hlinkClick r:id="rId10"/>
              </a:rPr>
              <a:t>geraldine.vallee@segec.be</a:t>
            </a:r>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a:t>
            </a:r>
            <a:endPar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rPr>
              <a:t>Centre de Coordination et de Gestion des Programmes </a:t>
            </a:r>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européens: </a:t>
            </a:r>
            <a:r>
              <a:rPr lang="en-US" sz="1200" u="sng" dirty="0" smtClean="0">
                <a:solidFill>
                  <a:srgbClr val="002060"/>
                </a:solidFill>
                <a:latin typeface="Verdana" panose="020B0604030504040204" pitchFamily="34" charset="0"/>
                <a:ea typeface="Verdana" panose="020B0604030504040204" pitchFamily="34" charset="0"/>
                <a:cs typeface="Verdana" panose="020B0604030504040204" pitchFamily="34" charset="0"/>
                <a:hlinkClick r:id="rId11"/>
              </a:rPr>
              <a:t>www.ccgpe-dgeo.cfwb.be</a:t>
            </a:r>
            <a:endPar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5" name="Tableau 4"/>
          <p:cNvGraphicFramePr>
            <a:graphicFrameLocks noGrp="1"/>
          </p:cNvGraphicFramePr>
          <p:nvPr>
            <p:extLst>
              <p:ext uri="{D42A27DB-BD31-4B8C-83A1-F6EECF244321}">
                <p14:modId xmlns:p14="http://schemas.microsoft.com/office/powerpoint/2010/main" val="56913878"/>
              </p:ext>
            </p:extLst>
          </p:nvPr>
        </p:nvGraphicFramePr>
        <p:xfrm>
          <a:off x="703044" y="2319972"/>
          <a:ext cx="3531320" cy="1198880"/>
        </p:xfrm>
        <a:graphic>
          <a:graphicData uri="http://schemas.openxmlformats.org/drawingml/2006/table">
            <a:tbl>
              <a:tblPr firstRow="1" bandRow="1">
                <a:tableStyleId>{8220DF41-F977-4206-A467-4E4C4626840A}</a:tableStyleId>
              </a:tblPr>
              <a:tblGrid>
                <a:gridCol w="1765660">
                  <a:extLst>
                    <a:ext uri="{9D8B030D-6E8A-4147-A177-3AD203B41FA5}">
                      <a16:colId xmlns:a16="http://schemas.microsoft.com/office/drawing/2014/main" val="20000"/>
                    </a:ext>
                  </a:extLst>
                </a:gridCol>
                <a:gridCol w="1765660">
                  <a:extLst>
                    <a:ext uri="{9D8B030D-6E8A-4147-A177-3AD203B41FA5}">
                      <a16:colId xmlns:a16="http://schemas.microsoft.com/office/drawing/2014/main" val="20001"/>
                    </a:ext>
                  </a:extLst>
                </a:gridCol>
              </a:tblGrid>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200" b="0" dirty="0">
                          <a:solidFill>
                            <a:srgbClr val="002060"/>
                          </a:solidFill>
                          <a:latin typeface="Verdana" panose="020B0604030504040204" pitchFamily="34" charset="0"/>
                          <a:ea typeface="Verdana" panose="020B0604030504040204" pitchFamily="34" charset="0"/>
                          <a:cs typeface="Verdana" panose="020B0604030504040204" pitchFamily="34" charset="0"/>
                        </a:rPr>
                        <a:t>PROCHAINS </a:t>
                      </a:r>
                      <a:r>
                        <a:rPr lang="fr-BE" sz="1200" b="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APPELS – </a:t>
                      </a:r>
                      <a:r>
                        <a:rPr lang="fr-BE" sz="1200" b="0" i="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à</a:t>
                      </a:r>
                      <a:r>
                        <a:rPr lang="fr-BE" sz="1200" b="0" i="1" baseline="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confirmer</a:t>
                      </a:r>
                      <a:endParaRPr lang="fr-BE" sz="1200" b="0" i="1" dirty="0">
                        <a:solidFill>
                          <a:srgbClr val="002060"/>
                        </a:solidFill>
                        <a:latin typeface="Verdana" panose="020B0604030504040204" pitchFamily="34" charset="0"/>
                        <a:ea typeface="Verdana" panose="020B0604030504040204" pitchFamily="34" charset="0"/>
                        <a:cs typeface="Verdana" panose="020B0604030504040204" pitchFamily="34" charset="0"/>
                      </a:endParaRPr>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solidFill>
                      <a:srgbClr val="F3F3F3"/>
                    </a:solidFill>
                  </a:tcPr>
                </a:tc>
                <a:tc hMerge="1">
                  <a:txBody>
                    <a:bodyPr/>
                    <a:lstStyle/>
                    <a:p>
                      <a:endParaRPr lang="fr-BE" dirty="0"/>
                    </a:p>
                  </a:txBody>
                  <a:tcPr/>
                </a:tc>
                <a:extLst>
                  <a:ext uri="{0D108BD9-81ED-4DB2-BD59-A6C34878D82A}">
                    <a16:rowId xmlns:a16="http://schemas.microsoft.com/office/drawing/2014/main" val="10000"/>
                  </a:ext>
                </a:extLst>
              </a:tr>
              <a:tr h="370840">
                <a:tc>
                  <a:txBody>
                    <a:bodyPr/>
                    <a:lstStyle/>
                    <a:p>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rPr>
                        <a:t>Projets de mobilité</a:t>
                      </a:r>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février 2020</a:t>
                      </a:r>
                      <a:endPar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endParaRPr>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0840">
                <a:tc>
                  <a:txBody>
                    <a:bodyPr/>
                    <a:lstStyle/>
                    <a:p>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rPr>
                        <a:t>Partenariats stratégiques</a:t>
                      </a:r>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solidFill>
                      <a:srgbClr val="F3F3F3"/>
                    </a:solidFill>
                  </a:tcPr>
                </a:tc>
                <a:tc>
                  <a:txBody>
                    <a:bodyPr/>
                    <a:lstStyle/>
                    <a:p>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mars 2020</a:t>
                      </a:r>
                      <a:endPar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endParaRPr>
                    </a:p>
                  </a:txBody>
                  <a:tcPr>
                    <a:lnL w="9525" cap="flat" cmpd="sng">
                      <a:noFill/>
                      <a:prstDash val="solid"/>
                      <a:round/>
                      <a:headEnd type="none" w="sm" len="sm"/>
                      <a:tailEnd type="none" w="sm" len="sm"/>
                    </a:lnL>
                    <a:lnR w="9525" cap="flat" cmpd="sng">
                      <a:noFill/>
                      <a:prstDash val="solid"/>
                      <a:round/>
                      <a:headEnd type="none" w="sm" len="sm"/>
                      <a:tailEnd type="none" w="sm" len="sm"/>
                    </a:lnR>
                    <a:lnT w="9525" cap="flat" cmpd="sng">
                      <a:noFill/>
                      <a:prstDash val="solid"/>
                      <a:round/>
                      <a:headEnd type="none" w="sm" len="sm"/>
                      <a:tailEnd type="none" w="sm" len="sm"/>
                    </a:lnT>
                    <a:lnB w="9525" cap="flat" cmpd="sng">
                      <a:noFill/>
                      <a:prstDash val="solid"/>
                      <a:round/>
                      <a:headEnd type="none" w="sm" len="sm"/>
                      <a:tailEnd type="none" w="sm" len="sm"/>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3014829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ctrTitle" idx="4294967295"/>
          </p:nvPr>
        </p:nvSpPr>
        <p:spPr>
          <a:xfrm>
            <a:off x="465258" y="257111"/>
            <a:ext cx="8338058" cy="380890"/>
          </a:xfrm>
          <a:prstGeom prst="rect">
            <a:avLst/>
          </a:prstGeom>
        </p:spPr>
        <p:txBody>
          <a:bodyPr spcFirstLastPara="1" wrap="square" lIns="91425" tIns="91425" rIns="91425" bIns="91425" anchor="t" anchorCtr="0">
            <a:noAutofit/>
          </a:bodyPr>
          <a:lstStyle/>
          <a:p>
            <a:pPr lvl="0">
              <a:spcBef>
                <a:spcPts val="0"/>
              </a:spcBef>
            </a:pPr>
            <a:r>
              <a:rPr lang="fr-BE" sz="2400" b="1" dirty="0">
                <a:solidFill>
                  <a:srgbClr val="0070C0"/>
                </a:solidFill>
                <a:cs typeface="Arial" panose="020B0604020202020204" pitchFamily="34" charset="0"/>
              </a:rPr>
              <a:t/>
            </a:r>
            <a:br>
              <a:rPr lang="fr-BE" sz="2400" b="1" dirty="0">
                <a:solidFill>
                  <a:srgbClr val="0070C0"/>
                </a:solidFill>
                <a:cs typeface="Arial" panose="020B0604020202020204" pitchFamily="34" charset="0"/>
              </a:rPr>
            </a:br>
            <a:r>
              <a:rPr lang="fr-BE" sz="2400" b="1" dirty="0" smtClean="0">
                <a:solidFill>
                  <a:srgbClr val="0070C0"/>
                </a:solidFill>
                <a:cs typeface="Arial" panose="020B0604020202020204" pitchFamily="34" charset="0"/>
              </a:rPr>
              <a:t>TRANSNATIONAL </a:t>
            </a:r>
            <a:r>
              <a:rPr lang="fr-BE" sz="2400" b="1" dirty="0">
                <a:solidFill>
                  <a:srgbClr val="0070C0"/>
                </a:solidFill>
                <a:cs typeface="Arial" panose="020B0604020202020204" pitchFamily="34" charset="0"/>
              </a:rPr>
              <a:t>COOPERATION ACTIVITIES (TCA)</a:t>
            </a:r>
          </a:p>
        </p:txBody>
      </p:sp>
      <p:sp>
        <p:nvSpPr>
          <p:cNvPr id="171" name="Shape 171"/>
          <p:cNvSpPr/>
          <p:nvPr/>
        </p:nvSpPr>
        <p:spPr>
          <a:xfrm>
            <a:off x="7976574" y="328833"/>
            <a:ext cx="248676" cy="237445"/>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2" name="Shape 172"/>
          <p:cNvSpPr/>
          <p:nvPr/>
        </p:nvSpPr>
        <p:spPr>
          <a:xfrm rot="2697569">
            <a:off x="8048925" y="1928866"/>
            <a:ext cx="377468" cy="360421"/>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3" name="Shape 173"/>
          <p:cNvSpPr/>
          <p:nvPr/>
        </p:nvSpPr>
        <p:spPr>
          <a:xfrm>
            <a:off x="8347545" y="1723093"/>
            <a:ext cx="151199" cy="144406"/>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4" name="Shape 174"/>
          <p:cNvSpPr/>
          <p:nvPr/>
        </p:nvSpPr>
        <p:spPr>
          <a:xfrm rot="1280187">
            <a:off x="6238008" y="1429475"/>
            <a:ext cx="151179" cy="144398"/>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Rectangle 11"/>
          <p:cNvSpPr/>
          <p:nvPr/>
        </p:nvSpPr>
        <p:spPr>
          <a:xfrm>
            <a:off x="586880" y="1077686"/>
            <a:ext cx="8115672" cy="3086099"/>
          </a:xfrm>
          <a:prstGeom prst="rect">
            <a:avLst/>
          </a:prstGeom>
          <a:solidFill>
            <a:srgbClr val="67A9EB"/>
          </a:solidFill>
          <a:ln>
            <a:solidFill>
              <a:srgbClr val="67A9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BE" sz="1200" b="1" dirty="0" smtClean="0">
              <a:solidFill>
                <a:schemeClr val="bg1"/>
              </a:solidFill>
              <a:latin typeface="Verdana" panose="020B0604030504040204" pitchFamily="34" charset="0"/>
              <a:ea typeface="Verdana" panose="020B0604030504040204" pitchFamily="34" charset="0"/>
              <a:cs typeface="Verdana" panose="020B0604030504040204" pitchFamily="34" charset="0"/>
            </a:endParaRPr>
          </a:p>
          <a:p>
            <a:endParaRPr lang="fr-BE" sz="1200" b="1" dirty="0" smtClean="0">
              <a:solidFill>
                <a:schemeClr val="bg1"/>
              </a:solidFill>
              <a:latin typeface="Verdana" panose="020B0604030504040204" pitchFamily="34" charset="0"/>
              <a:ea typeface="Verdana" panose="020B0604030504040204" pitchFamily="34" charset="0"/>
              <a:cs typeface="Verdana" panose="020B0604030504040204" pitchFamily="34" charset="0"/>
            </a:endParaRPr>
          </a:p>
          <a:p>
            <a:endParaRPr lang="fr-BE" sz="1200" dirty="0" smtClean="0">
              <a:solidFill>
                <a:schemeClr val="bg1"/>
              </a:solidFill>
              <a:latin typeface="Verdana" panose="020B0604030504040204" pitchFamily="34" charset="0"/>
              <a:ea typeface="Verdana" panose="020B0604030504040204" pitchFamily="34" charset="0"/>
              <a:cs typeface="Verdana" panose="020B0604030504040204" pitchFamily="34" charset="0"/>
            </a:endParaRPr>
          </a:p>
          <a:p>
            <a:endParaRPr lang="fr-BE" sz="1200" dirty="0" smtClean="0">
              <a:solidFill>
                <a:schemeClr val="bg1"/>
              </a:solidFill>
              <a:latin typeface="Verdana" panose="020B0604030504040204" pitchFamily="34" charset="0"/>
              <a:ea typeface="Verdana" panose="020B0604030504040204" pitchFamily="34" charset="0"/>
              <a:cs typeface="Verdana" panose="020B0604030504040204" pitchFamily="34" charset="0"/>
            </a:endParaRPr>
          </a:p>
          <a:p>
            <a:endPar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r>
              <a:rPr lang="fr-BE" sz="12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fr-BE" sz="1200" b="1" dirty="0" err="1" smtClean="0">
                <a:solidFill>
                  <a:schemeClr val="bg1"/>
                </a:solidFill>
                <a:latin typeface="Verdana" panose="020B0604030504040204" pitchFamily="34" charset="0"/>
                <a:ea typeface="Verdana" panose="020B0604030504040204" pitchFamily="34" charset="0"/>
                <a:cs typeface="Verdana" panose="020B0604030504040204" pitchFamily="34" charset="0"/>
              </a:rPr>
              <a:t>Newcomers</a:t>
            </a:r>
            <a:r>
              <a:rPr lang="fr-BE" sz="12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rPr>
              <a:t>in consortium KA101 </a:t>
            </a:r>
            <a:r>
              <a:rPr lang="fr-BE" sz="1200" b="1" dirty="0" err="1">
                <a:solidFill>
                  <a:schemeClr val="bg1"/>
                </a:solidFill>
                <a:latin typeface="Verdana" panose="020B0604030504040204" pitchFamily="34" charset="0"/>
                <a:ea typeface="Verdana" panose="020B0604030504040204" pitchFamily="34" charset="0"/>
                <a:cs typeface="Verdana" panose="020B0604030504040204" pitchFamily="34" charset="0"/>
              </a:rPr>
              <a:t>with</a:t>
            </a:r>
            <a:r>
              <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rPr>
              <a:t> focus on </a:t>
            </a:r>
            <a:r>
              <a:rPr lang="fr-BE" sz="12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job-</a:t>
            </a:r>
            <a:r>
              <a:rPr lang="fr-BE" sz="1200" b="1" dirty="0" err="1" smtClean="0">
                <a:solidFill>
                  <a:schemeClr val="bg1"/>
                </a:solidFill>
                <a:latin typeface="Verdana" panose="020B0604030504040204" pitchFamily="34" charset="0"/>
                <a:ea typeface="Verdana" panose="020B0604030504040204" pitchFamily="34" charset="0"/>
                <a:cs typeface="Verdana" panose="020B0604030504040204" pitchFamily="34" charset="0"/>
              </a:rPr>
              <a:t>shadowing</a:t>
            </a:r>
            <a:r>
              <a:rPr lang="fr-BE" sz="12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 » </a:t>
            </a:r>
          </a:p>
          <a:p>
            <a:endParaRPr lang="fr-BE" sz="1200" b="1" dirty="0" smtClean="0">
              <a:solidFill>
                <a:schemeClr val="bg1"/>
              </a:solidFill>
              <a:latin typeface="Verdana" panose="020B0604030504040204" pitchFamily="34" charset="0"/>
              <a:ea typeface="Verdana" panose="020B0604030504040204" pitchFamily="34" charset="0"/>
              <a:cs typeface="Verdana" panose="020B0604030504040204" pitchFamily="34" charset="0"/>
            </a:endParaRPr>
          </a:p>
          <a:p>
            <a:r>
              <a:rPr lang="fr-BE" sz="12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Où? </a:t>
            </a:r>
            <a:r>
              <a:rPr lang="fr-BE" sz="12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Norvège</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r>
              <a:rPr lang="fr-BE" sz="12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Quand? </a:t>
            </a:r>
            <a:r>
              <a:rPr lang="fr-BE" sz="12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02.12.2019 – 05.12.2019 </a:t>
            </a:r>
          </a:p>
          <a:p>
            <a:r>
              <a:rPr lang="fr-BE" sz="12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Pour qui? </a:t>
            </a:r>
            <a:r>
              <a:rPr lang="fr-BE" sz="12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les</a:t>
            </a:r>
            <a:r>
              <a:rPr lang="fr-BE" sz="12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fr-BE" sz="12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écoles (potentiels coordinateurs de consortium sans expérience en AC101) souhaitant </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développer de la mobilité staff type job-</a:t>
            </a:r>
            <a:r>
              <a:rPr lang="fr-BE" sz="1200" dirty="0" err="1">
                <a:solidFill>
                  <a:schemeClr val="bg1"/>
                </a:solidFill>
                <a:latin typeface="Verdana" panose="020B0604030504040204" pitchFamily="34" charset="0"/>
                <a:ea typeface="Verdana" panose="020B0604030504040204" pitchFamily="34" charset="0"/>
                <a:cs typeface="Verdana" panose="020B0604030504040204" pitchFamily="34" charset="0"/>
              </a:rPr>
              <a:t>shadowing</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fr-BE" sz="1200" dirty="0" smtClean="0">
              <a:solidFill>
                <a:schemeClr val="bg1"/>
              </a:solidFill>
              <a:latin typeface="Verdana" panose="020B0604030504040204" pitchFamily="34" charset="0"/>
              <a:ea typeface="Verdana" panose="020B0604030504040204" pitchFamily="34" charset="0"/>
              <a:cs typeface="Verdana" panose="020B0604030504040204" pitchFamily="34" charset="0"/>
            </a:endParaRPr>
          </a:p>
          <a:p>
            <a:endPar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r>
              <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rPr>
              <a:t>« Contact </a:t>
            </a:r>
            <a:r>
              <a:rPr lang="fr-BE" sz="1200" b="1" dirty="0" err="1">
                <a:solidFill>
                  <a:schemeClr val="bg1"/>
                </a:solidFill>
                <a:latin typeface="Verdana" panose="020B0604030504040204" pitchFamily="34" charset="0"/>
                <a:ea typeface="Verdana" panose="020B0604030504040204" pitchFamily="34" charset="0"/>
                <a:cs typeface="Verdana" panose="020B0604030504040204" pitchFamily="34" charset="0"/>
              </a:rPr>
              <a:t>seminar</a:t>
            </a:r>
            <a:r>
              <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rPr>
              <a:t> on </a:t>
            </a:r>
            <a:r>
              <a:rPr lang="fr-BE" sz="1200" b="1" dirty="0" err="1">
                <a:solidFill>
                  <a:schemeClr val="bg1"/>
                </a:solidFill>
                <a:latin typeface="Verdana" panose="020B0604030504040204" pitchFamily="34" charset="0"/>
                <a:ea typeface="Verdana" panose="020B0604030504040204" pitchFamily="34" charset="0"/>
                <a:cs typeface="Verdana" panose="020B0604030504040204" pitchFamily="34" charset="0"/>
              </a:rPr>
              <a:t>developing</a:t>
            </a:r>
            <a:r>
              <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fr-BE" sz="1200" b="1" dirty="0" err="1">
                <a:solidFill>
                  <a:schemeClr val="bg1"/>
                </a:solidFill>
                <a:latin typeface="Verdana" panose="020B0604030504040204" pitchFamily="34" charset="0"/>
                <a:ea typeface="Verdana" panose="020B0604030504040204" pitchFamily="34" charset="0"/>
                <a:cs typeface="Verdana" panose="020B0604030504040204" pitchFamily="34" charset="0"/>
              </a:rPr>
              <a:t>strategic</a:t>
            </a:r>
            <a:r>
              <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rPr>
              <a:t> internationalisation and </a:t>
            </a:r>
            <a:r>
              <a:rPr lang="fr-BE" sz="1200" b="1" dirty="0" err="1">
                <a:solidFill>
                  <a:schemeClr val="bg1"/>
                </a:solidFill>
                <a:latin typeface="Verdana" panose="020B0604030504040204" pitchFamily="34" charset="0"/>
                <a:ea typeface="Verdana" panose="020B0604030504040204" pitchFamily="34" charset="0"/>
                <a:cs typeface="Verdana" panose="020B0604030504040204" pitchFamily="34" charset="0"/>
              </a:rPr>
              <a:t>partnerships</a:t>
            </a:r>
            <a:r>
              <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rPr>
              <a:t> in VET »</a:t>
            </a:r>
          </a:p>
          <a:p>
            <a:endPar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r>
              <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rPr>
              <a:t>Où? </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Luxembourg</a:t>
            </a:r>
          </a:p>
          <a:p>
            <a:r>
              <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rPr>
              <a:t>Quand? </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27.11.2019 – 29.11.2019</a:t>
            </a:r>
          </a:p>
          <a:p>
            <a:r>
              <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rPr>
              <a:t>Pour qui? </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les écoles et autres organismes du secteur de l’enseignement professionnel souhaitant rencontrer de potentiels partenaires dans le but de déposer un projet de mobilité ou de partenariat </a:t>
            </a:r>
            <a:r>
              <a:rPr lang="fr-BE" sz="12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stratégique</a:t>
            </a:r>
          </a:p>
          <a:p>
            <a:endParaRPr lang="fr-BE" sz="1200" b="1" dirty="0" smtClean="0">
              <a:solidFill>
                <a:schemeClr val="bg1"/>
              </a:solidFill>
              <a:latin typeface="Verdana" panose="020B0604030504040204" pitchFamily="34" charset="0"/>
              <a:ea typeface="Verdana" panose="020B0604030504040204" pitchFamily="34" charset="0"/>
              <a:cs typeface="Verdana" panose="020B0604030504040204" pitchFamily="34" charset="0"/>
            </a:endParaRPr>
          </a:p>
          <a:p>
            <a:endParaRPr lang="fr-BE" sz="1200" b="1" dirty="0" smtClean="0">
              <a:solidFill>
                <a:srgbClr val="002060"/>
              </a:solidFill>
              <a:latin typeface="Verdana" panose="020B0604030504040204" pitchFamily="34" charset="0"/>
              <a:ea typeface="Verdana" panose="020B0604030504040204" pitchFamily="34" charset="0"/>
              <a:cs typeface="Verdana" panose="020B0604030504040204" pitchFamily="34" charset="0"/>
            </a:endParaRPr>
          </a:p>
          <a:p>
            <a:endParaRPr lang="fr-BE" sz="1200" b="1" dirty="0">
              <a:solidFill>
                <a:srgbClr val="002060"/>
              </a:solidFill>
              <a:latin typeface="Verdana" panose="020B0604030504040204" pitchFamily="34" charset="0"/>
              <a:ea typeface="Verdana" panose="020B0604030504040204" pitchFamily="34" charset="0"/>
              <a:cs typeface="Verdana" panose="020B0604030504040204" pitchFamily="34" charset="0"/>
            </a:endParaRPr>
          </a:p>
          <a:p>
            <a:r>
              <a:rPr lang="fr-BE" sz="120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Comment s’inscrire?</a:t>
            </a:r>
          </a:p>
          <a:p>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Contacter Mélanie </a:t>
            </a:r>
            <a:r>
              <a:rPr lang="fr-BE" sz="1200" dirty="0" err="1" smtClean="0">
                <a:solidFill>
                  <a:srgbClr val="002060"/>
                </a:solidFill>
                <a:latin typeface="Verdana" panose="020B0604030504040204" pitchFamily="34" charset="0"/>
                <a:ea typeface="Verdana" panose="020B0604030504040204" pitchFamily="34" charset="0"/>
                <a:cs typeface="Verdana" panose="020B0604030504040204" pitchFamily="34" charset="0"/>
              </a:rPr>
              <a:t>Mignot</a:t>
            </a:r>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a:t>
            </a:r>
          </a:p>
          <a:p>
            <a:r>
              <a:rPr lang="fr-BE" sz="12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melanie.mignot@aef-europe.be</a:t>
            </a:r>
            <a:endPar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endParaRPr>
          </a:p>
          <a:p>
            <a:r>
              <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rPr>
              <a:t>02/542.62.73</a:t>
            </a:r>
            <a:endParaRPr lang="fr-BE" sz="12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822697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hlinkClick r:id="rId3"/>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704907">
            <a:off x="3669889" y="1765878"/>
            <a:ext cx="4060019" cy="2523197"/>
          </a:xfrm>
          <a:prstGeom prst="rect">
            <a:avLst/>
          </a:prstGeom>
        </p:spPr>
      </p:pic>
      <p:sp>
        <p:nvSpPr>
          <p:cNvPr id="5" name="Titre 4"/>
          <p:cNvSpPr>
            <a:spLocks noGrp="1"/>
          </p:cNvSpPr>
          <p:nvPr>
            <p:ph type="title"/>
          </p:nvPr>
        </p:nvSpPr>
        <p:spPr>
          <a:xfrm>
            <a:off x="163273" y="219340"/>
            <a:ext cx="8752128" cy="822960"/>
          </a:xfrm>
        </p:spPr>
        <p:txBody>
          <a:bodyPr>
            <a:noAutofit/>
          </a:bodyPr>
          <a:lstStyle/>
          <a:p>
            <a:r>
              <a:rPr lang="fr-BE" sz="3000" dirty="0" smtClean="0">
                <a:solidFill>
                  <a:srgbClr val="0070C0"/>
                </a:solidFill>
              </a:rPr>
              <a:t>ERASMUS+: ILS LE VIVENT ET VOUS EN PARLENT !</a:t>
            </a:r>
            <a:endParaRPr lang="fr-BE" sz="3000" dirty="0">
              <a:solidFill>
                <a:srgbClr val="0070C0"/>
              </a:solidFill>
            </a:endParaRPr>
          </a:p>
        </p:txBody>
      </p:sp>
    </p:spTree>
    <p:extLst>
      <p:ext uri="{BB962C8B-B14F-4D97-AF65-F5344CB8AC3E}">
        <p14:creationId xmlns:p14="http://schemas.microsoft.com/office/powerpoint/2010/main" val="289232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493" y="115689"/>
            <a:ext cx="4647293" cy="4647293"/>
          </a:xfrm>
          <a:prstGeom prst="rect">
            <a:avLst/>
          </a:prstGeom>
        </p:spPr>
      </p:pic>
      <p:pic>
        <p:nvPicPr>
          <p:cNvPr id="2" name="Imag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9284" y="1978572"/>
            <a:ext cx="2718657" cy="2718657"/>
          </a:xfrm>
          <a:prstGeom prst="rect">
            <a:avLst/>
          </a:prstGeom>
        </p:spPr>
      </p:pic>
    </p:spTree>
    <p:extLst>
      <p:ext uri="{BB962C8B-B14F-4D97-AF65-F5344CB8AC3E}">
        <p14:creationId xmlns:p14="http://schemas.microsoft.com/office/powerpoint/2010/main" val="6734314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ctrTitle" idx="4294967295"/>
          </p:nvPr>
        </p:nvSpPr>
        <p:spPr>
          <a:xfrm>
            <a:off x="465259" y="242921"/>
            <a:ext cx="7772400" cy="38089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fr-BE" sz="2400" b="1" dirty="0" smtClean="0">
                <a:solidFill>
                  <a:srgbClr val="0070C0"/>
                </a:solidFill>
                <a:cs typeface="Arial" panose="020B0604020202020204" pitchFamily="34" charset="0"/>
              </a:rPr>
              <a:t>ERASMUS+ : ÉCHANGER, COOPÉRER &amp; APPRENDRE</a:t>
            </a:r>
            <a:endParaRPr lang="fr-BE" sz="2400" b="1" dirty="0">
              <a:solidFill>
                <a:srgbClr val="0070C0"/>
              </a:solidFill>
              <a:cs typeface="Arial" panose="020B0604020202020204" pitchFamily="34" charset="0"/>
            </a:endParaRPr>
          </a:p>
        </p:txBody>
      </p:sp>
      <p:sp>
        <p:nvSpPr>
          <p:cNvPr id="162" name="Shape 162"/>
          <p:cNvSpPr txBox="1">
            <a:spLocks noGrp="1"/>
          </p:cNvSpPr>
          <p:nvPr>
            <p:ph type="subTitle" idx="4294967295"/>
          </p:nvPr>
        </p:nvSpPr>
        <p:spPr>
          <a:xfrm>
            <a:off x="24046" y="3836569"/>
            <a:ext cx="7772400" cy="784225"/>
          </a:xfrm>
          <a:prstGeom prst="rect">
            <a:avLst/>
          </a:prstGeom>
        </p:spPr>
        <p:txBody>
          <a:bodyPr spcFirstLastPara="1" wrap="square" lIns="91425" tIns="91425" rIns="91425" bIns="91425" anchor="t" anchorCtr="0">
            <a:noAutofit/>
          </a:bodyPr>
          <a:lstStyle/>
          <a:p>
            <a:pPr marL="0" lvl="0" indent="0" rtl="0">
              <a:spcBef>
                <a:spcPts val="600"/>
              </a:spcBef>
              <a:spcAft>
                <a:spcPts val="0"/>
              </a:spcAft>
              <a:buNone/>
            </a:pPr>
            <a:r>
              <a:rPr lang="en" dirty="0">
                <a:solidFill>
                  <a:srgbClr val="FFFFFF"/>
                </a:solidFill>
              </a:rPr>
              <a:t>Bring the attention of your audience over a key concept using icons or illustrations</a:t>
            </a:r>
            <a:endParaRPr dirty="0">
              <a:solidFill>
                <a:srgbClr val="FFFFFF"/>
              </a:solidFill>
            </a:endParaRPr>
          </a:p>
        </p:txBody>
      </p:sp>
      <p:grpSp>
        <p:nvGrpSpPr>
          <p:cNvPr id="166" name="Shape 166"/>
          <p:cNvGrpSpPr/>
          <p:nvPr/>
        </p:nvGrpSpPr>
        <p:grpSpPr>
          <a:xfrm rot="1508271">
            <a:off x="798753" y="1851401"/>
            <a:ext cx="654063" cy="654026"/>
            <a:chOff x="576250" y="4319400"/>
            <a:chExt cx="442075" cy="442050"/>
          </a:xfrm>
        </p:grpSpPr>
        <p:sp>
          <p:nvSpPr>
            <p:cNvPr id="167" name="Shape 167"/>
            <p:cNvSpPr/>
            <p:nvPr/>
          </p:nvSpPr>
          <p:spPr>
            <a:xfrm>
              <a:off x="576250" y="4319400"/>
              <a:ext cx="442075" cy="442050"/>
            </a:xfrm>
            <a:custGeom>
              <a:avLst/>
              <a:gdLst/>
              <a:ahLst/>
              <a:cxnLst/>
              <a:rect l="0" t="0" r="0" b="0"/>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8" name="Shape 168"/>
            <p:cNvSpPr/>
            <p:nvPr/>
          </p:nvSpPr>
          <p:spPr>
            <a:xfrm>
              <a:off x="595725" y="4668875"/>
              <a:ext cx="73100" cy="73100"/>
            </a:xfrm>
            <a:custGeom>
              <a:avLst/>
              <a:gdLst/>
              <a:ahLst/>
              <a:cxnLst/>
              <a:rect l="0" t="0" r="0" b="0"/>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9" name="Shape 169"/>
            <p:cNvSpPr/>
            <p:nvPr/>
          </p:nvSpPr>
          <p:spPr>
            <a:xfrm>
              <a:off x="652350" y="4711500"/>
              <a:ext cx="46925" cy="46925"/>
            </a:xfrm>
            <a:custGeom>
              <a:avLst/>
              <a:gdLst/>
              <a:ahLst/>
              <a:cxnLst/>
              <a:rect l="0" t="0" r="0" b="0"/>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0" name="Shape 170"/>
            <p:cNvSpPr/>
            <p:nvPr/>
          </p:nvSpPr>
          <p:spPr>
            <a:xfrm>
              <a:off x="579300" y="4638450"/>
              <a:ext cx="46900" cy="46900"/>
            </a:xfrm>
            <a:custGeom>
              <a:avLst/>
              <a:gdLst/>
              <a:ahLst/>
              <a:cxnLst/>
              <a:rect l="0" t="0" r="0" b="0"/>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71" name="Shape 171"/>
          <p:cNvSpPr/>
          <p:nvPr/>
        </p:nvSpPr>
        <p:spPr>
          <a:xfrm>
            <a:off x="6410281" y="713293"/>
            <a:ext cx="248676" cy="237445"/>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2" name="Shape 172"/>
          <p:cNvSpPr/>
          <p:nvPr/>
        </p:nvSpPr>
        <p:spPr>
          <a:xfrm rot="2697569">
            <a:off x="8048925" y="1928866"/>
            <a:ext cx="377468" cy="360421"/>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3" name="Shape 173"/>
          <p:cNvSpPr/>
          <p:nvPr/>
        </p:nvSpPr>
        <p:spPr>
          <a:xfrm>
            <a:off x="8347545" y="1723093"/>
            <a:ext cx="151199" cy="144406"/>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4" name="Shape 174"/>
          <p:cNvSpPr/>
          <p:nvPr/>
        </p:nvSpPr>
        <p:spPr>
          <a:xfrm rot="1280187">
            <a:off x="6238008" y="1429475"/>
            <a:ext cx="151179" cy="144398"/>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20" name="Image 19"/>
          <p:cNvPicPr>
            <a:picLocks noChangeAspect="1"/>
          </p:cNvPicPr>
          <p:nvPr/>
        </p:nvPicPr>
        <p:blipFill>
          <a:blip r:embed="rId3"/>
          <a:stretch>
            <a:fillRect/>
          </a:stretch>
        </p:blipFill>
        <p:spPr>
          <a:xfrm>
            <a:off x="174332" y="1254161"/>
            <a:ext cx="4772811" cy="3261381"/>
          </a:xfrm>
          <a:prstGeom prst="rect">
            <a:avLst/>
          </a:prstGeom>
        </p:spPr>
      </p:pic>
      <p:graphicFrame>
        <p:nvGraphicFramePr>
          <p:cNvPr id="5" name="Diagramme 4"/>
          <p:cNvGraphicFramePr/>
          <p:nvPr>
            <p:extLst>
              <p:ext uri="{D42A27DB-BD31-4B8C-83A1-F6EECF244321}">
                <p14:modId xmlns:p14="http://schemas.microsoft.com/office/powerpoint/2010/main" val="2690413281"/>
              </p:ext>
            </p:extLst>
          </p:nvPr>
        </p:nvGraphicFramePr>
        <p:xfrm>
          <a:off x="4751754" y="1254312"/>
          <a:ext cx="4893609" cy="326240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121487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ctrTitle" idx="4294967295"/>
          </p:nvPr>
        </p:nvSpPr>
        <p:spPr>
          <a:xfrm>
            <a:off x="465259" y="242921"/>
            <a:ext cx="7772400" cy="38089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fr-BE" sz="2400" b="1" dirty="0" smtClean="0">
                <a:solidFill>
                  <a:srgbClr val="0070C0"/>
                </a:solidFill>
                <a:cs typeface="Arial" panose="020B0604020202020204" pitchFamily="34" charset="0"/>
              </a:rPr>
              <a:t>ERASMUS+ : UN PROGRAMME OUVERT SUR LE MONDE</a:t>
            </a:r>
            <a:endParaRPr lang="fr-BE" sz="2400" b="1" dirty="0">
              <a:solidFill>
                <a:srgbClr val="0070C0"/>
              </a:solidFill>
              <a:cs typeface="Arial" panose="020B0604020202020204" pitchFamily="34" charset="0"/>
            </a:endParaRPr>
          </a:p>
        </p:txBody>
      </p:sp>
      <p:grpSp>
        <p:nvGrpSpPr>
          <p:cNvPr id="166" name="Shape 166"/>
          <p:cNvGrpSpPr/>
          <p:nvPr/>
        </p:nvGrpSpPr>
        <p:grpSpPr>
          <a:xfrm rot="1508271">
            <a:off x="798753" y="1851401"/>
            <a:ext cx="654063" cy="654026"/>
            <a:chOff x="576250" y="4319400"/>
            <a:chExt cx="442075" cy="442050"/>
          </a:xfrm>
        </p:grpSpPr>
        <p:sp>
          <p:nvSpPr>
            <p:cNvPr id="167" name="Shape 167"/>
            <p:cNvSpPr/>
            <p:nvPr/>
          </p:nvSpPr>
          <p:spPr>
            <a:xfrm>
              <a:off x="576250" y="4319400"/>
              <a:ext cx="442075" cy="442050"/>
            </a:xfrm>
            <a:custGeom>
              <a:avLst/>
              <a:gdLst/>
              <a:ahLst/>
              <a:cxnLst/>
              <a:rect l="0" t="0" r="0" b="0"/>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8" name="Shape 168"/>
            <p:cNvSpPr/>
            <p:nvPr/>
          </p:nvSpPr>
          <p:spPr>
            <a:xfrm>
              <a:off x="595725" y="4668875"/>
              <a:ext cx="73100" cy="73100"/>
            </a:xfrm>
            <a:custGeom>
              <a:avLst/>
              <a:gdLst/>
              <a:ahLst/>
              <a:cxnLst/>
              <a:rect l="0" t="0" r="0" b="0"/>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9" name="Shape 169"/>
            <p:cNvSpPr/>
            <p:nvPr/>
          </p:nvSpPr>
          <p:spPr>
            <a:xfrm>
              <a:off x="652350" y="4711500"/>
              <a:ext cx="46925" cy="46925"/>
            </a:xfrm>
            <a:custGeom>
              <a:avLst/>
              <a:gdLst/>
              <a:ahLst/>
              <a:cxnLst/>
              <a:rect l="0" t="0" r="0" b="0"/>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0" name="Shape 170"/>
            <p:cNvSpPr/>
            <p:nvPr/>
          </p:nvSpPr>
          <p:spPr>
            <a:xfrm>
              <a:off x="579300" y="4638450"/>
              <a:ext cx="46900" cy="46900"/>
            </a:xfrm>
            <a:custGeom>
              <a:avLst/>
              <a:gdLst/>
              <a:ahLst/>
              <a:cxnLst/>
              <a:rect l="0" t="0" r="0" b="0"/>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71" name="Shape 171"/>
          <p:cNvSpPr/>
          <p:nvPr/>
        </p:nvSpPr>
        <p:spPr>
          <a:xfrm>
            <a:off x="6410281" y="713293"/>
            <a:ext cx="248676" cy="237445"/>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2" name="Shape 172"/>
          <p:cNvSpPr/>
          <p:nvPr/>
        </p:nvSpPr>
        <p:spPr>
          <a:xfrm rot="2697569">
            <a:off x="8048925" y="1928866"/>
            <a:ext cx="377468" cy="360421"/>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3" name="Shape 173"/>
          <p:cNvSpPr/>
          <p:nvPr/>
        </p:nvSpPr>
        <p:spPr>
          <a:xfrm>
            <a:off x="8347545" y="1723093"/>
            <a:ext cx="151199" cy="144406"/>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4" name="Shape 174"/>
          <p:cNvSpPr/>
          <p:nvPr/>
        </p:nvSpPr>
        <p:spPr>
          <a:xfrm rot="1280187">
            <a:off x="6238008" y="1429475"/>
            <a:ext cx="151179" cy="144398"/>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 name="ZoneTexte 1"/>
          <p:cNvSpPr txBox="1"/>
          <p:nvPr/>
        </p:nvSpPr>
        <p:spPr>
          <a:xfrm>
            <a:off x="465258" y="1694308"/>
            <a:ext cx="2098187" cy="307777"/>
          </a:xfrm>
          <a:prstGeom prst="rect">
            <a:avLst/>
          </a:prstGeom>
          <a:noFill/>
          <a:ln w="9525">
            <a:solidFill>
              <a:srgbClr val="002060"/>
            </a:solidFill>
          </a:ln>
        </p:spPr>
        <p:txBody>
          <a:bodyPr wrap="square" rtlCol="0">
            <a:spAutoFit/>
          </a:bodyPr>
          <a:lstStyle/>
          <a:p>
            <a:pPr algn="ctr"/>
            <a:r>
              <a:rPr lang="fr-BE" dirty="0" smtClean="0">
                <a:solidFill>
                  <a:srgbClr val="002060"/>
                </a:solidFill>
                <a:latin typeface="Verdana" panose="020B0604030504040204" pitchFamily="34" charset="0"/>
                <a:ea typeface="Verdana" panose="020B0604030504040204" pitchFamily="34" charset="0"/>
                <a:cs typeface="Verdana" panose="020B0604030504040204" pitchFamily="34" charset="0"/>
              </a:rPr>
              <a:t>34 Pays Programme</a:t>
            </a:r>
            <a:endParaRPr lang="fr-BE"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ZoneTexte 18"/>
          <p:cNvSpPr txBox="1"/>
          <p:nvPr/>
        </p:nvSpPr>
        <p:spPr>
          <a:xfrm>
            <a:off x="465258" y="3180413"/>
            <a:ext cx="2090002" cy="307777"/>
          </a:xfrm>
          <a:prstGeom prst="rect">
            <a:avLst/>
          </a:prstGeom>
          <a:noFill/>
          <a:ln w="9525">
            <a:solidFill>
              <a:srgbClr val="002060"/>
            </a:solidFill>
          </a:ln>
        </p:spPr>
        <p:txBody>
          <a:bodyPr wrap="square" rtlCol="0">
            <a:spAutoFit/>
          </a:bodyPr>
          <a:lstStyle/>
          <a:p>
            <a:pPr algn="ctr"/>
            <a:r>
              <a:rPr lang="fr-BE" dirty="0" smtClean="0">
                <a:solidFill>
                  <a:srgbClr val="002060"/>
                </a:solidFill>
                <a:latin typeface="Verdana" panose="020B0604030504040204" pitchFamily="34" charset="0"/>
                <a:ea typeface="Verdana" panose="020B0604030504040204" pitchFamily="34" charset="0"/>
                <a:cs typeface="Verdana" panose="020B0604030504040204" pitchFamily="34" charset="0"/>
              </a:rPr>
              <a:t>Pays Partenaires</a:t>
            </a:r>
            <a:endParaRPr lang="fr-BE"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
        <p:nvSpPr>
          <p:cNvPr id="3" name="Accolade ouvrante 2"/>
          <p:cNvSpPr/>
          <p:nvPr/>
        </p:nvSpPr>
        <p:spPr>
          <a:xfrm>
            <a:off x="3317631" y="2707162"/>
            <a:ext cx="320431" cy="1223192"/>
          </a:xfrm>
          <a:prstGeom prst="leftBrace">
            <a:avLst/>
          </a:prstGeom>
          <a:ln w="12700">
            <a:solidFill>
              <a:srgbClr val="67A9E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BE"/>
          </a:p>
        </p:txBody>
      </p:sp>
      <p:sp>
        <p:nvSpPr>
          <p:cNvPr id="21" name="Accolade ouvrante 20"/>
          <p:cNvSpPr/>
          <p:nvPr/>
        </p:nvSpPr>
        <p:spPr>
          <a:xfrm>
            <a:off x="3317631" y="1397018"/>
            <a:ext cx="320431" cy="914400"/>
          </a:xfrm>
          <a:prstGeom prst="leftBrace">
            <a:avLst/>
          </a:prstGeom>
          <a:ln w="12700">
            <a:solidFill>
              <a:srgbClr val="67A9E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BE"/>
          </a:p>
        </p:txBody>
      </p:sp>
      <p:sp>
        <p:nvSpPr>
          <p:cNvPr id="4" name="ZoneTexte 3"/>
          <p:cNvSpPr txBox="1"/>
          <p:nvPr/>
        </p:nvSpPr>
        <p:spPr>
          <a:xfrm>
            <a:off x="3730969" y="1328177"/>
            <a:ext cx="5165255" cy="1061829"/>
          </a:xfrm>
          <a:prstGeom prst="rect">
            <a:avLst/>
          </a:prstGeom>
          <a:noFill/>
        </p:spPr>
        <p:txBody>
          <a:bodyPr wrap="square" rtlCol="0">
            <a:spAutoFit/>
          </a:bodyPr>
          <a:lstStyle/>
          <a:p>
            <a:pPr marL="285750" indent="-285750">
              <a:lnSpc>
                <a:spcPct val="150000"/>
              </a:lnSpc>
              <a:buClr>
                <a:srgbClr val="002060"/>
              </a:buClr>
              <a:buFont typeface="Wingdings" panose="05000000000000000000" pitchFamily="2" charset="2"/>
              <a:buChar char="§"/>
            </a:pPr>
            <a:r>
              <a:rPr lang="fr-BE" dirty="0" smtClean="0">
                <a:solidFill>
                  <a:srgbClr val="002060"/>
                </a:solidFill>
                <a:latin typeface="Verdana" panose="020B0604030504040204" pitchFamily="34" charset="0"/>
                <a:ea typeface="Verdana" panose="020B0604030504040204" pitchFamily="34" charset="0"/>
                <a:cs typeface="Verdana" panose="020B0604030504040204" pitchFamily="34" charset="0"/>
              </a:rPr>
              <a:t>28 états membres</a:t>
            </a:r>
          </a:p>
          <a:p>
            <a:pPr marL="285750" indent="-285750">
              <a:lnSpc>
                <a:spcPct val="150000"/>
              </a:lnSpc>
              <a:buClr>
                <a:srgbClr val="002060"/>
              </a:buClr>
              <a:buFont typeface="Wingdings" panose="05000000000000000000" pitchFamily="2" charset="2"/>
              <a:buChar char="§"/>
            </a:pPr>
            <a:r>
              <a:rPr lang="fr-BE" dirty="0" smtClean="0">
                <a:solidFill>
                  <a:srgbClr val="002060"/>
                </a:solidFill>
                <a:latin typeface="Verdana" panose="020B0604030504040204" pitchFamily="34" charset="0"/>
                <a:ea typeface="Verdana" panose="020B0604030504040204" pitchFamily="34" charset="0"/>
                <a:cs typeface="Verdana" panose="020B0604030504040204" pitchFamily="34" charset="0"/>
              </a:rPr>
              <a:t>Norvège, Lichtenstein, Islande, Turquie, Macédoine, Serbie</a:t>
            </a:r>
          </a:p>
        </p:txBody>
      </p:sp>
      <p:sp>
        <p:nvSpPr>
          <p:cNvPr id="23" name="ZoneTexte 22"/>
          <p:cNvSpPr txBox="1"/>
          <p:nvPr/>
        </p:nvSpPr>
        <p:spPr>
          <a:xfrm>
            <a:off x="3638062" y="2626259"/>
            <a:ext cx="5165255" cy="1384995"/>
          </a:xfrm>
          <a:prstGeom prst="rect">
            <a:avLst/>
          </a:prstGeom>
          <a:noFill/>
        </p:spPr>
        <p:txBody>
          <a:bodyPr wrap="square" rtlCol="0">
            <a:spAutoFit/>
          </a:bodyPr>
          <a:lstStyle/>
          <a:p>
            <a:pPr marL="285750" indent="-285750">
              <a:lnSpc>
                <a:spcPct val="150000"/>
              </a:lnSpc>
              <a:buClr>
                <a:schemeClr val="accent5">
                  <a:lumMod val="50000"/>
                </a:schemeClr>
              </a:buClr>
              <a:buFont typeface="Wingdings" panose="05000000000000000000" pitchFamily="2" charset="2"/>
              <a:buChar char="§"/>
            </a:pPr>
            <a:r>
              <a:rPr lang="fr-BE" dirty="0" smtClean="0">
                <a:solidFill>
                  <a:srgbClr val="002060"/>
                </a:solidFill>
                <a:latin typeface="Verdana" panose="020B0604030504040204" pitchFamily="34" charset="0"/>
                <a:ea typeface="Verdana" panose="020B0604030504040204" pitchFamily="34" charset="0"/>
                <a:cs typeface="Verdana" panose="020B0604030504040204" pitchFamily="34" charset="0"/>
              </a:rPr>
              <a:t>Reste du monde (dont la Suisse)</a:t>
            </a:r>
          </a:p>
          <a:p>
            <a:pPr marL="285750" indent="-285750">
              <a:lnSpc>
                <a:spcPct val="150000"/>
              </a:lnSpc>
              <a:buClr>
                <a:schemeClr val="accent5">
                  <a:lumMod val="50000"/>
                </a:schemeClr>
              </a:buClr>
              <a:buFont typeface="Wingdings" panose="05000000000000000000" pitchFamily="2" charset="2"/>
              <a:buChar char="§"/>
            </a:pPr>
            <a:r>
              <a:rPr lang="fr-BE" dirty="0" smtClean="0">
                <a:solidFill>
                  <a:srgbClr val="002060"/>
                </a:solidFill>
                <a:latin typeface="Verdana" panose="020B0604030504040204" pitchFamily="34" charset="0"/>
                <a:ea typeface="Verdana" panose="020B0604030504040204" pitchFamily="34" charset="0"/>
                <a:cs typeface="Verdana" panose="020B0604030504040204" pitchFamily="34" charset="0"/>
              </a:rPr>
              <a:t>Valeur ajoutée doit être clairement démontrée</a:t>
            </a:r>
          </a:p>
          <a:p>
            <a:pPr marL="285750" indent="-285750">
              <a:lnSpc>
                <a:spcPct val="150000"/>
              </a:lnSpc>
              <a:buClr>
                <a:schemeClr val="accent5">
                  <a:lumMod val="50000"/>
                </a:schemeClr>
              </a:buClr>
              <a:buFont typeface="Wingdings" panose="05000000000000000000" pitchFamily="2" charset="2"/>
              <a:buChar char="§"/>
            </a:pPr>
            <a:r>
              <a:rPr lang="fr-BE" dirty="0" smtClean="0">
                <a:solidFill>
                  <a:srgbClr val="002060"/>
                </a:solidFill>
                <a:latin typeface="Verdana" panose="020B0604030504040204" pitchFamily="34" charset="0"/>
                <a:ea typeface="Verdana" panose="020B0604030504040204" pitchFamily="34" charset="0"/>
                <a:cs typeface="Verdana" panose="020B0604030504040204" pitchFamily="34" charset="0"/>
              </a:rPr>
              <a:t>Pas pour les projets uniquement entre écoles, ni la mobilité des élèves, ni les mobilités à long-terme</a:t>
            </a:r>
            <a:endParaRPr lang="fr-BE"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1000" b="-11000"/>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623888" y="2171700"/>
            <a:ext cx="7886700" cy="1250157"/>
          </a:xfrm>
          <a:solidFill>
            <a:srgbClr val="1762AD">
              <a:alpha val="75000"/>
            </a:srgbClr>
          </a:solidFill>
        </p:spPr>
        <p:txBody>
          <a:bodyPr>
            <a:normAutofit/>
          </a:bodyPr>
          <a:lstStyle/>
          <a:p>
            <a:r>
              <a:rPr lang="fr-BE" sz="7200" b="1" dirty="0" smtClean="0">
                <a:solidFill>
                  <a:schemeClr val="bg1"/>
                </a:solidFill>
              </a:rPr>
              <a:t> ACTION CLÉ 1</a:t>
            </a:r>
            <a:endParaRPr lang="fr-BE" sz="7200" b="1" dirty="0">
              <a:solidFill>
                <a:schemeClr val="bg1"/>
              </a:solidFill>
            </a:endParaRPr>
          </a:p>
        </p:txBody>
      </p:sp>
      <p:sp>
        <p:nvSpPr>
          <p:cNvPr id="3" name="Espace réservé du texte 2"/>
          <p:cNvSpPr>
            <a:spLocks noGrp="1"/>
          </p:cNvSpPr>
          <p:nvPr>
            <p:ph type="body" idx="1"/>
          </p:nvPr>
        </p:nvSpPr>
        <p:spPr>
          <a:xfrm>
            <a:off x="623888" y="3421316"/>
            <a:ext cx="7886700" cy="662311"/>
          </a:xfrm>
          <a:solidFill>
            <a:srgbClr val="1762AD">
              <a:alpha val="75000"/>
            </a:srgbClr>
          </a:solidFill>
        </p:spPr>
        <p:txBody>
          <a:bodyPr>
            <a:normAutofit/>
          </a:bodyPr>
          <a:lstStyle/>
          <a:p>
            <a:r>
              <a:rPr lang="fr-BE" sz="2800" dirty="0" smtClean="0">
                <a:solidFill>
                  <a:schemeClr val="bg1"/>
                </a:solidFill>
              </a:rPr>
              <a:t>  PROJETS DE MOBILITÉ</a:t>
            </a:r>
            <a:endParaRPr lang="fr-BE" sz="2800" dirty="0">
              <a:solidFill>
                <a:schemeClr val="bg1"/>
              </a:solidFill>
            </a:endParaRPr>
          </a:p>
        </p:txBody>
      </p:sp>
    </p:spTree>
    <p:extLst>
      <p:ext uri="{BB962C8B-B14F-4D97-AF65-F5344CB8AC3E}">
        <p14:creationId xmlns:p14="http://schemas.microsoft.com/office/powerpoint/2010/main" val="21263041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ctrTitle" idx="4294967295"/>
          </p:nvPr>
        </p:nvSpPr>
        <p:spPr>
          <a:xfrm>
            <a:off x="465258" y="257111"/>
            <a:ext cx="8338058" cy="38089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fr-BE" sz="2400" b="1" dirty="0" smtClean="0">
                <a:solidFill>
                  <a:srgbClr val="0070C0"/>
                </a:solidFill>
                <a:cs typeface="Arial" panose="020B0604020202020204" pitchFamily="34" charset="0"/>
              </a:rPr>
              <a:t>PROJET DE MOBILITÉ = ALLER SE FORMER À L’ÉTRANGER</a:t>
            </a:r>
            <a:endParaRPr lang="fr-BE" sz="2400" b="1" dirty="0">
              <a:solidFill>
                <a:srgbClr val="0070C0"/>
              </a:solidFill>
              <a:cs typeface="Arial" panose="020B0604020202020204" pitchFamily="34" charset="0"/>
            </a:endParaRPr>
          </a:p>
        </p:txBody>
      </p:sp>
      <p:grpSp>
        <p:nvGrpSpPr>
          <p:cNvPr id="166" name="Shape 166"/>
          <p:cNvGrpSpPr/>
          <p:nvPr/>
        </p:nvGrpSpPr>
        <p:grpSpPr>
          <a:xfrm rot="1508271">
            <a:off x="798753" y="1851401"/>
            <a:ext cx="654063" cy="654026"/>
            <a:chOff x="576250" y="4319400"/>
            <a:chExt cx="442075" cy="442050"/>
          </a:xfrm>
        </p:grpSpPr>
        <p:sp>
          <p:nvSpPr>
            <p:cNvPr id="167" name="Shape 167"/>
            <p:cNvSpPr/>
            <p:nvPr/>
          </p:nvSpPr>
          <p:spPr>
            <a:xfrm>
              <a:off x="576250" y="4319400"/>
              <a:ext cx="442075" cy="442050"/>
            </a:xfrm>
            <a:custGeom>
              <a:avLst/>
              <a:gdLst/>
              <a:ahLst/>
              <a:cxnLst/>
              <a:rect l="0" t="0" r="0" b="0"/>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8" name="Shape 168"/>
            <p:cNvSpPr/>
            <p:nvPr/>
          </p:nvSpPr>
          <p:spPr>
            <a:xfrm>
              <a:off x="595725" y="4668875"/>
              <a:ext cx="73100" cy="73100"/>
            </a:xfrm>
            <a:custGeom>
              <a:avLst/>
              <a:gdLst/>
              <a:ahLst/>
              <a:cxnLst/>
              <a:rect l="0" t="0" r="0" b="0"/>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9" name="Shape 169"/>
            <p:cNvSpPr/>
            <p:nvPr/>
          </p:nvSpPr>
          <p:spPr>
            <a:xfrm>
              <a:off x="652350" y="4711500"/>
              <a:ext cx="46925" cy="46925"/>
            </a:xfrm>
            <a:custGeom>
              <a:avLst/>
              <a:gdLst/>
              <a:ahLst/>
              <a:cxnLst/>
              <a:rect l="0" t="0" r="0" b="0"/>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0" name="Shape 170"/>
            <p:cNvSpPr/>
            <p:nvPr/>
          </p:nvSpPr>
          <p:spPr>
            <a:xfrm>
              <a:off x="579300" y="4638450"/>
              <a:ext cx="46900" cy="46900"/>
            </a:xfrm>
            <a:custGeom>
              <a:avLst/>
              <a:gdLst/>
              <a:ahLst/>
              <a:cxnLst/>
              <a:rect l="0" t="0" r="0" b="0"/>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71" name="Shape 171"/>
          <p:cNvSpPr/>
          <p:nvPr/>
        </p:nvSpPr>
        <p:spPr>
          <a:xfrm>
            <a:off x="6410281" y="713293"/>
            <a:ext cx="248676" cy="237445"/>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2" name="Shape 172"/>
          <p:cNvSpPr/>
          <p:nvPr/>
        </p:nvSpPr>
        <p:spPr>
          <a:xfrm rot="2697569">
            <a:off x="8048925" y="1928866"/>
            <a:ext cx="377468" cy="360421"/>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3" name="Shape 173"/>
          <p:cNvSpPr/>
          <p:nvPr/>
        </p:nvSpPr>
        <p:spPr>
          <a:xfrm>
            <a:off x="8347545" y="1723093"/>
            <a:ext cx="151199" cy="144406"/>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4" name="Shape 174"/>
          <p:cNvSpPr/>
          <p:nvPr/>
        </p:nvSpPr>
        <p:spPr>
          <a:xfrm rot="1280187">
            <a:off x="6238008" y="1429475"/>
            <a:ext cx="151179" cy="144398"/>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 name="ZoneTexte 1"/>
          <p:cNvSpPr txBox="1"/>
          <p:nvPr/>
        </p:nvSpPr>
        <p:spPr>
          <a:xfrm>
            <a:off x="180203" y="958340"/>
            <a:ext cx="2676763" cy="369332"/>
          </a:xfrm>
          <a:prstGeom prst="rect">
            <a:avLst/>
          </a:prstGeom>
          <a:noFill/>
          <a:ln w="12700">
            <a:solidFill>
              <a:srgbClr val="67A9EB"/>
            </a:solidFill>
          </a:ln>
          <a:effectLst>
            <a:softEdge rad="31750"/>
          </a:effectLst>
        </p:spPr>
        <p:txBody>
          <a:bodyPr wrap="square" rtlCol="0">
            <a:spAutoFit/>
          </a:bodyPr>
          <a:lstStyle/>
          <a:p>
            <a:r>
              <a:rPr lang="fr-BE" sz="1800" dirty="0" smtClean="0">
                <a:solidFill>
                  <a:srgbClr val="0070C0"/>
                </a:solidFill>
                <a:latin typeface="Verdana" panose="020B0604030504040204" pitchFamily="34" charset="0"/>
                <a:ea typeface="Verdana" panose="020B0604030504040204" pitchFamily="34" charset="0"/>
                <a:cs typeface="Verdana" panose="020B0604030504040204" pitchFamily="34" charset="0"/>
              </a:rPr>
              <a:t>POUR LE PERSONNEL</a:t>
            </a:r>
            <a:endParaRPr lang="fr-BE" sz="1800" dirty="0">
              <a:solidFill>
                <a:srgbClr val="0070C0"/>
              </a:solidFill>
              <a:latin typeface="Verdana" panose="020B0604030504040204" pitchFamily="34" charset="0"/>
              <a:ea typeface="Verdana" panose="020B0604030504040204" pitchFamily="34" charset="0"/>
              <a:cs typeface="Verdana" panose="020B0604030504040204" pitchFamily="34" charset="0"/>
            </a:endParaRPr>
          </a:p>
        </p:txBody>
      </p:sp>
      <p:sp>
        <p:nvSpPr>
          <p:cNvPr id="4" name="ZoneTexte 3"/>
          <p:cNvSpPr txBox="1"/>
          <p:nvPr/>
        </p:nvSpPr>
        <p:spPr>
          <a:xfrm>
            <a:off x="5424257" y="1372540"/>
            <a:ext cx="3282110" cy="3262432"/>
          </a:xfrm>
          <a:prstGeom prst="rect">
            <a:avLst/>
          </a:prstGeom>
          <a:noFill/>
          <a:ln w="19050">
            <a:solidFill>
              <a:srgbClr val="67A9EB"/>
            </a:solidFill>
          </a:ln>
        </p:spPr>
        <p:txBody>
          <a:bodyPr wrap="square" rtlCol="0">
            <a:spAutoFit/>
          </a:bodyPr>
          <a:lstStyle/>
          <a:p>
            <a:pPr>
              <a:buClr>
                <a:schemeClr val="bg1"/>
              </a:buClr>
              <a:defRPr/>
            </a:pPr>
            <a:r>
              <a:rPr lang="fr-BE" sz="1200" u="sng" dirty="0">
                <a:solidFill>
                  <a:srgbClr val="002060"/>
                </a:solidFill>
                <a:latin typeface="Verdana" pitchFamily="34" charset="0"/>
                <a:ea typeface="Verdana" pitchFamily="34" charset="0"/>
                <a:cs typeface="Verdana" pitchFamily="34" charset="0"/>
              </a:rPr>
              <a:t>COMMENT?</a:t>
            </a:r>
          </a:p>
          <a:p>
            <a:pPr marL="285750" indent="-285750">
              <a:buClr>
                <a:schemeClr val="bg1"/>
              </a:buClr>
              <a:buFont typeface="Wingdings" panose="05000000000000000000" pitchFamily="2" charset="2"/>
              <a:buChar char="§"/>
              <a:defRPr/>
            </a:pPr>
            <a:endParaRPr lang="fr-BE" sz="1200" u="sng" dirty="0">
              <a:solidFill>
                <a:srgbClr val="002060"/>
              </a:solidFill>
              <a:latin typeface="Verdana" pitchFamily="34" charset="0"/>
              <a:ea typeface="Verdana" pitchFamily="34" charset="0"/>
              <a:cs typeface="Verdana" pitchFamily="34" charset="0"/>
            </a:endParaRPr>
          </a:p>
          <a:p>
            <a:pPr marL="285750" indent="-285750">
              <a:buClr>
                <a:schemeClr val="accent5">
                  <a:lumMod val="75000"/>
                </a:schemeClr>
              </a:buClr>
              <a:buFont typeface="Wingdings" panose="05000000000000000000" pitchFamily="2" charset="2"/>
              <a:buChar char="§"/>
              <a:defRPr/>
            </a:pPr>
            <a:r>
              <a:rPr lang="fr-BE" sz="1200" dirty="0">
                <a:solidFill>
                  <a:srgbClr val="002060"/>
                </a:solidFill>
                <a:latin typeface="Verdana" pitchFamily="34" charset="0"/>
                <a:ea typeface="Verdana" pitchFamily="34" charset="0"/>
                <a:cs typeface="Verdana" pitchFamily="34" charset="0"/>
              </a:rPr>
              <a:t>En lien avec le projet d’établissement et les besoins en matière de formation continuée</a:t>
            </a:r>
          </a:p>
          <a:p>
            <a:pPr marL="285750" lvl="0" indent="-285750">
              <a:buClr>
                <a:schemeClr val="accent5">
                  <a:lumMod val="75000"/>
                </a:schemeClr>
              </a:buClr>
              <a:buFont typeface="Wingdings" panose="05000000000000000000" pitchFamily="2" charset="2"/>
              <a:buChar char="§"/>
              <a:defRPr/>
            </a:pPr>
            <a:endParaRPr lang="fr-BE" sz="1200" b="1" dirty="0">
              <a:solidFill>
                <a:srgbClr val="002060"/>
              </a:solidFill>
              <a:latin typeface="Verdana" pitchFamily="34" charset="0"/>
              <a:ea typeface="Verdana" pitchFamily="34" charset="0"/>
              <a:cs typeface="Verdana" pitchFamily="34" charset="0"/>
            </a:endParaRPr>
          </a:p>
          <a:p>
            <a:pPr marL="285750" lvl="0" indent="-285750">
              <a:buClr>
                <a:schemeClr val="accent5">
                  <a:lumMod val="75000"/>
                </a:schemeClr>
              </a:buClr>
              <a:buFont typeface="Wingdings" panose="05000000000000000000" pitchFamily="2" charset="2"/>
              <a:buChar char="§"/>
              <a:defRPr/>
            </a:pPr>
            <a:r>
              <a:rPr lang="fr-BE" sz="1200" dirty="0">
                <a:solidFill>
                  <a:srgbClr val="002060"/>
                </a:solidFill>
                <a:latin typeface="Verdana" pitchFamily="34" charset="0"/>
                <a:ea typeface="Verdana" pitchFamily="34" charset="0"/>
                <a:cs typeface="Verdana" pitchFamily="34" charset="0"/>
              </a:rPr>
              <a:t>Projet de 12 à 24 mois porté par l’établissement</a:t>
            </a:r>
          </a:p>
          <a:p>
            <a:pPr marL="285750" lvl="0" indent="-285750">
              <a:buClr>
                <a:schemeClr val="accent5">
                  <a:lumMod val="75000"/>
                </a:schemeClr>
              </a:buClr>
              <a:buFont typeface="Wingdings" panose="05000000000000000000" pitchFamily="2" charset="2"/>
              <a:buChar char="§"/>
              <a:defRPr/>
            </a:pPr>
            <a:endParaRPr lang="fr-BE" sz="1200" dirty="0">
              <a:solidFill>
                <a:srgbClr val="002060"/>
              </a:solidFill>
              <a:latin typeface="Verdana" pitchFamily="34" charset="0"/>
              <a:ea typeface="Verdana" pitchFamily="34" charset="0"/>
              <a:cs typeface="Verdana" pitchFamily="34" charset="0"/>
            </a:endParaRPr>
          </a:p>
          <a:p>
            <a:pPr marL="285750" lvl="0" indent="-285750">
              <a:buClr>
                <a:schemeClr val="accent5">
                  <a:lumMod val="75000"/>
                </a:schemeClr>
              </a:buClr>
              <a:buFont typeface="Wingdings" panose="05000000000000000000" pitchFamily="2" charset="2"/>
              <a:buChar char="§"/>
              <a:defRPr/>
            </a:pPr>
            <a:r>
              <a:rPr lang="fr-BE" sz="1200" dirty="0">
                <a:solidFill>
                  <a:srgbClr val="002060"/>
                </a:solidFill>
                <a:latin typeface="Verdana" pitchFamily="34" charset="0"/>
                <a:ea typeface="Verdana" pitchFamily="34" charset="0"/>
                <a:cs typeface="Verdana" pitchFamily="34" charset="0"/>
              </a:rPr>
              <a:t>Projet déposé par une école ou par un consortium d’écoles via un coordinateur</a:t>
            </a:r>
          </a:p>
          <a:p>
            <a:pPr lvl="0">
              <a:buClr>
                <a:schemeClr val="accent5">
                  <a:lumMod val="75000"/>
                </a:schemeClr>
              </a:buClr>
              <a:defRPr/>
            </a:pPr>
            <a:endParaRPr lang="fr-BE" sz="1200" dirty="0">
              <a:solidFill>
                <a:srgbClr val="002060"/>
              </a:solidFill>
              <a:latin typeface="Verdana" pitchFamily="34" charset="0"/>
              <a:ea typeface="Verdana" pitchFamily="34" charset="0"/>
              <a:cs typeface="Verdana" pitchFamily="34" charset="0"/>
            </a:endParaRPr>
          </a:p>
          <a:p>
            <a:pPr marL="285750" lvl="0" indent="-285750">
              <a:buClr>
                <a:schemeClr val="accent5">
                  <a:lumMod val="75000"/>
                </a:schemeClr>
              </a:buClr>
              <a:buFont typeface="Wingdings" panose="05000000000000000000" pitchFamily="2" charset="2"/>
              <a:buChar char="§"/>
              <a:defRPr/>
            </a:pPr>
            <a:r>
              <a:rPr lang="fr-BE" sz="1200" dirty="0">
                <a:solidFill>
                  <a:srgbClr val="002060"/>
                </a:solidFill>
                <a:latin typeface="Verdana" pitchFamily="34" charset="0"/>
                <a:ea typeface="Verdana" pitchFamily="34" charset="0"/>
                <a:cs typeface="Verdana" pitchFamily="34" charset="0"/>
              </a:rPr>
              <a:t>Budget couvrant l’organisation, le séjour, le voyage, les frais </a:t>
            </a:r>
            <a:r>
              <a:rPr lang="fr-BE" sz="1200" dirty="0" smtClean="0">
                <a:solidFill>
                  <a:srgbClr val="002060"/>
                </a:solidFill>
                <a:latin typeface="Verdana" pitchFamily="34" charset="0"/>
                <a:ea typeface="Verdana" pitchFamily="34" charset="0"/>
                <a:cs typeface="Verdana" pitchFamily="34" charset="0"/>
              </a:rPr>
              <a:t>d’inscription</a:t>
            </a:r>
          </a:p>
          <a:p>
            <a:pPr lvl="0">
              <a:buClr>
                <a:schemeClr val="bg1"/>
              </a:buClr>
              <a:defRPr/>
            </a:pPr>
            <a:endParaRPr lang="fr-BE" dirty="0">
              <a:solidFill>
                <a:schemeClr val="bg1"/>
              </a:solidFill>
              <a:latin typeface="Verdana" pitchFamily="34" charset="0"/>
              <a:ea typeface="Verdana" pitchFamily="34" charset="0"/>
              <a:cs typeface="Verdana" pitchFamily="34" charset="0"/>
            </a:endParaRPr>
          </a:p>
        </p:txBody>
      </p:sp>
      <p:sp>
        <p:nvSpPr>
          <p:cNvPr id="20" name="Rectangle 19"/>
          <p:cNvSpPr/>
          <p:nvPr/>
        </p:nvSpPr>
        <p:spPr>
          <a:xfrm>
            <a:off x="288378" y="1366510"/>
            <a:ext cx="3977027" cy="153440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BE" sz="1000" dirty="0" smtClean="0">
              <a:solidFill>
                <a:srgbClr val="002060"/>
              </a:solidFill>
              <a:latin typeface="Verdana" pitchFamily="34" charset="0"/>
              <a:ea typeface="Verdana" pitchFamily="34" charset="0"/>
              <a:cs typeface="Verdana" pitchFamily="34" charset="0"/>
            </a:endParaRPr>
          </a:p>
          <a:p>
            <a:r>
              <a:rPr lang="fr-BE" sz="1200" dirty="0" smtClean="0">
                <a:solidFill>
                  <a:schemeClr val="bg1"/>
                </a:solidFill>
                <a:latin typeface="Verdana" pitchFamily="34" charset="0"/>
                <a:ea typeface="Verdana" pitchFamily="34" charset="0"/>
                <a:cs typeface="Verdana" pitchFamily="34" charset="0"/>
              </a:rPr>
              <a:t>Tout </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personnel travaillant/impliqué dans le développement stratégique de l’organisme d’envoi: enseignant, direction, administratif, conseiller, psychologue, inspecteur, </a:t>
            </a:r>
            <a:r>
              <a:rPr lang="fr-BE" sz="1200" dirty="0" smtClean="0">
                <a:solidFill>
                  <a:schemeClr val="bg1"/>
                </a:solidFill>
                <a:latin typeface="Verdana" pitchFamily="34" charset="0"/>
                <a:ea typeface="Verdana" pitchFamily="34" charset="0"/>
                <a:cs typeface="Verdana" pitchFamily="34" charset="0"/>
              </a:rPr>
              <a:t>éducateurs,…</a:t>
            </a:r>
          </a:p>
          <a:p>
            <a:endParaRPr lang="fr-BE" sz="1200" dirty="0" smtClean="0">
              <a:solidFill>
                <a:schemeClr val="bg1"/>
              </a:solidFill>
              <a:latin typeface="Verdana" pitchFamily="34" charset="0"/>
              <a:ea typeface="Verdana" pitchFamily="34" charset="0"/>
              <a:cs typeface="Verdana" pitchFamily="34" charset="0"/>
            </a:endParaRPr>
          </a:p>
          <a:p>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Experts d’entreprise invités par l’école candidate (EFP)</a:t>
            </a:r>
          </a:p>
          <a:p>
            <a:endPar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
        <p:nvSpPr>
          <p:cNvPr id="22" name="Rectangle 21"/>
          <p:cNvSpPr/>
          <p:nvPr/>
        </p:nvSpPr>
        <p:spPr>
          <a:xfrm>
            <a:off x="288379" y="3717132"/>
            <a:ext cx="3977026" cy="504322"/>
          </a:xfrm>
          <a:prstGeom prst="rect">
            <a:avLst/>
          </a:prstGeom>
          <a:solidFill>
            <a:srgbClr val="67A9EB"/>
          </a:solidFill>
          <a:ln>
            <a:solidFill>
              <a:srgbClr val="67A9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200" dirty="0">
                <a:solidFill>
                  <a:schemeClr val="bg1"/>
                </a:solidFill>
                <a:latin typeface="Verdana" pitchFamily="34" charset="0"/>
                <a:ea typeface="Verdana" pitchFamily="34" charset="0"/>
                <a:cs typeface="Verdana" pitchFamily="34" charset="0"/>
              </a:rPr>
              <a:t>Cours/séminaire, stage d’observation, mission d’enseignement dans une école partenaire</a:t>
            </a:r>
          </a:p>
        </p:txBody>
      </p:sp>
      <p:sp>
        <p:nvSpPr>
          <p:cNvPr id="24" name="Rectangle 23"/>
          <p:cNvSpPr/>
          <p:nvPr/>
        </p:nvSpPr>
        <p:spPr>
          <a:xfrm>
            <a:off x="290641" y="4333548"/>
            <a:ext cx="3974763" cy="318352"/>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200" dirty="0">
                <a:solidFill>
                  <a:srgbClr val="002060"/>
                </a:solidFill>
                <a:latin typeface="Verdana" pitchFamily="34" charset="0"/>
                <a:ea typeface="Verdana" pitchFamily="34" charset="0"/>
                <a:cs typeface="Verdana" pitchFamily="34" charset="0"/>
              </a:rPr>
              <a:t>2 jours (consécutifs) à 2 mois (hors voyage)</a:t>
            </a:r>
          </a:p>
        </p:txBody>
      </p:sp>
      <p:sp>
        <p:nvSpPr>
          <p:cNvPr id="25" name="Rectangle 24"/>
          <p:cNvSpPr/>
          <p:nvPr/>
        </p:nvSpPr>
        <p:spPr>
          <a:xfrm>
            <a:off x="288379" y="3013006"/>
            <a:ext cx="3977027" cy="592033"/>
          </a:xfrm>
          <a:prstGeom prst="rect">
            <a:avLst/>
          </a:prstGeom>
          <a:solidFill>
            <a:srgbClr val="1B77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200" dirty="0" smtClean="0">
                <a:solidFill>
                  <a:schemeClr val="bg1"/>
                </a:solidFill>
                <a:latin typeface="Verdana" pitchFamily="34" charset="0"/>
                <a:ea typeface="Verdana" pitchFamily="34" charset="0"/>
                <a:cs typeface="Verdana" pitchFamily="34" charset="0"/>
              </a:rPr>
              <a:t>Tout type de thème: pédagogique, gestion des écoles, climat scolaire, encadrement dans la cour de récréation, …</a:t>
            </a:r>
            <a:endParaRPr lang="fr-BE" sz="1200" dirty="0">
              <a:solidFill>
                <a:schemeClr val="bg1"/>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40975978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ctrTitle" idx="4294967295"/>
          </p:nvPr>
        </p:nvSpPr>
        <p:spPr>
          <a:xfrm>
            <a:off x="465258" y="257111"/>
            <a:ext cx="8338058" cy="38089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fr-BE" sz="2400" b="1" dirty="0" smtClean="0">
                <a:solidFill>
                  <a:srgbClr val="0070C0"/>
                </a:solidFill>
                <a:cs typeface="Arial" panose="020B0604020202020204" pitchFamily="34" charset="0"/>
              </a:rPr>
              <a:t>STAGES EN ENTREPRISE POUR LE QUALIFIANT</a:t>
            </a:r>
            <a:endParaRPr lang="fr-BE" sz="2400" b="1" dirty="0">
              <a:solidFill>
                <a:srgbClr val="0070C0"/>
              </a:solidFill>
              <a:cs typeface="Arial" panose="020B0604020202020204" pitchFamily="34" charset="0"/>
            </a:endParaRPr>
          </a:p>
        </p:txBody>
      </p:sp>
      <p:grpSp>
        <p:nvGrpSpPr>
          <p:cNvPr id="166" name="Shape 166"/>
          <p:cNvGrpSpPr/>
          <p:nvPr/>
        </p:nvGrpSpPr>
        <p:grpSpPr>
          <a:xfrm rot="1508271">
            <a:off x="798753" y="1851401"/>
            <a:ext cx="654063" cy="654026"/>
            <a:chOff x="576250" y="4319400"/>
            <a:chExt cx="442075" cy="442050"/>
          </a:xfrm>
        </p:grpSpPr>
        <p:sp>
          <p:nvSpPr>
            <p:cNvPr id="167" name="Shape 167"/>
            <p:cNvSpPr/>
            <p:nvPr/>
          </p:nvSpPr>
          <p:spPr>
            <a:xfrm>
              <a:off x="576250" y="4319400"/>
              <a:ext cx="442075" cy="442050"/>
            </a:xfrm>
            <a:custGeom>
              <a:avLst/>
              <a:gdLst/>
              <a:ahLst/>
              <a:cxnLst/>
              <a:rect l="0" t="0" r="0" b="0"/>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8" name="Shape 168"/>
            <p:cNvSpPr/>
            <p:nvPr/>
          </p:nvSpPr>
          <p:spPr>
            <a:xfrm>
              <a:off x="595725" y="4668875"/>
              <a:ext cx="73100" cy="73100"/>
            </a:xfrm>
            <a:custGeom>
              <a:avLst/>
              <a:gdLst/>
              <a:ahLst/>
              <a:cxnLst/>
              <a:rect l="0" t="0" r="0" b="0"/>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9" name="Shape 169"/>
            <p:cNvSpPr/>
            <p:nvPr/>
          </p:nvSpPr>
          <p:spPr>
            <a:xfrm>
              <a:off x="652350" y="4711500"/>
              <a:ext cx="46925" cy="46925"/>
            </a:xfrm>
            <a:custGeom>
              <a:avLst/>
              <a:gdLst/>
              <a:ahLst/>
              <a:cxnLst/>
              <a:rect l="0" t="0" r="0" b="0"/>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0" name="Shape 170"/>
            <p:cNvSpPr/>
            <p:nvPr/>
          </p:nvSpPr>
          <p:spPr>
            <a:xfrm>
              <a:off x="579300" y="4638450"/>
              <a:ext cx="46900" cy="46900"/>
            </a:xfrm>
            <a:custGeom>
              <a:avLst/>
              <a:gdLst/>
              <a:ahLst/>
              <a:cxnLst/>
              <a:rect l="0" t="0" r="0" b="0"/>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71" name="Shape 171"/>
          <p:cNvSpPr/>
          <p:nvPr/>
        </p:nvSpPr>
        <p:spPr>
          <a:xfrm>
            <a:off x="6410281" y="713293"/>
            <a:ext cx="248676" cy="237445"/>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2" name="Shape 172"/>
          <p:cNvSpPr/>
          <p:nvPr/>
        </p:nvSpPr>
        <p:spPr>
          <a:xfrm rot="2697569">
            <a:off x="8048925" y="1928866"/>
            <a:ext cx="377468" cy="360421"/>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3" name="Shape 173"/>
          <p:cNvSpPr/>
          <p:nvPr/>
        </p:nvSpPr>
        <p:spPr>
          <a:xfrm>
            <a:off x="8347545" y="1723093"/>
            <a:ext cx="151199" cy="144406"/>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4" name="Shape 174"/>
          <p:cNvSpPr/>
          <p:nvPr/>
        </p:nvSpPr>
        <p:spPr>
          <a:xfrm rot="1280187">
            <a:off x="6238008" y="1429475"/>
            <a:ext cx="151179" cy="144398"/>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 name="ZoneTexte 1"/>
          <p:cNvSpPr txBox="1"/>
          <p:nvPr/>
        </p:nvSpPr>
        <p:spPr>
          <a:xfrm>
            <a:off x="199057" y="1278858"/>
            <a:ext cx="3901603" cy="369332"/>
          </a:xfrm>
          <a:prstGeom prst="rect">
            <a:avLst/>
          </a:prstGeom>
          <a:noFill/>
          <a:ln w="12700">
            <a:solidFill>
              <a:srgbClr val="67A9EB"/>
            </a:solidFill>
          </a:ln>
          <a:effectLst>
            <a:softEdge rad="31750"/>
          </a:effectLst>
        </p:spPr>
        <p:txBody>
          <a:bodyPr wrap="square" rtlCol="0">
            <a:spAutoFit/>
          </a:bodyPr>
          <a:lstStyle/>
          <a:p>
            <a:r>
              <a:rPr lang="fr-BE" sz="1800" dirty="0" smtClean="0">
                <a:solidFill>
                  <a:srgbClr val="0070C0"/>
                </a:solidFill>
                <a:latin typeface="Verdana" panose="020B0604030504040204" pitchFamily="34" charset="0"/>
                <a:ea typeface="Verdana" panose="020B0604030504040204" pitchFamily="34" charset="0"/>
                <a:cs typeface="Verdana" panose="020B0604030504040204" pitchFamily="34" charset="0"/>
              </a:rPr>
              <a:t>POUR LES APPRENANTS EFP</a:t>
            </a:r>
            <a:endParaRPr lang="fr-BE" sz="1800" dirty="0">
              <a:solidFill>
                <a:srgbClr val="0070C0"/>
              </a:solidFill>
              <a:latin typeface="Verdana" panose="020B0604030504040204" pitchFamily="34" charset="0"/>
              <a:ea typeface="Verdana" panose="020B0604030504040204" pitchFamily="34" charset="0"/>
              <a:cs typeface="Verdana" panose="020B0604030504040204" pitchFamily="34" charset="0"/>
            </a:endParaRPr>
          </a:p>
        </p:txBody>
      </p:sp>
      <p:sp>
        <p:nvSpPr>
          <p:cNvPr id="4" name="ZoneTexte 3"/>
          <p:cNvSpPr txBox="1"/>
          <p:nvPr/>
        </p:nvSpPr>
        <p:spPr>
          <a:xfrm>
            <a:off x="5424257" y="1136865"/>
            <a:ext cx="3282110" cy="3231654"/>
          </a:xfrm>
          <a:prstGeom prst="rect">
            <a:avLst/>
          </a:prstGeom>
          <a:noFill/>
          <a:ln w="19050">
            <a:solidFill>
              <a:srgbClr val="67A9EB"/>
            </a:solidFill>
          </a:ln>
        </p:spPr>
        <p:txBody>
          <a:bodyPr wrap="square" rtlCol="0">
            <a:spAutoFit/>
          </a:bodyPr>
          <a:lstStyle/>
          <a:p>
            <a:pPr>
              <a:buClr>
                <a:schemeClr val="bg1"/>
              </a:buClr>
              <a:defRPr/>
            </a:pPr>
            <a:endParaRPr lang="fr-BE" sz="1200" u="sng" dirty="0" smtClean="0">
              <a:solidFill>
                <a:srgbClr val="002060"/>
              </a:solidFill>
              <a:latin typeface="Verdana" pitchFamily="34" charset="0"/>
              <a:ea typeface="Verdana" pitchFamily="34" charset="0"/>
              <a:cs typeface="Verdana" pitchFamily="34" charset="0"/>
            </a:endParaRPr>
          </a:p>
          <a:p>
            <a:pPr>
              <a:buClr>
                <a:schemeClr val="bg1"/>
              </a:buClr>
              <a:defRPr/>
            </a:pPr>
            <a:r>
              <a:rPr lang="fr-BE" sz="1200" u="sng" dirty="0" smtClean="0">
                <a:solidFill>
                  <a:srgbClr val="002060"/>
                </a:solidFill>
                <a:latin typeface="Verdana" pitchFamily="34" charset="0"/>
                <a:ea typeface="Verdana" pitchFamily="34" charset="0"/>
                <a:cs typeface="Verdana" pitchFamily="34" charset="0"/>
              </a:rPr>
              <a:t>COMMENT</a:t>
            </a:r>
            <a:r>
              <a:rPr lang="fr-BE" sz="1200" u="sng" dirty="0">
                <a:solidFill>
                  <a:srgbClr val="002060"/>
                </a:solidFill>
                <a:latin typeface="Verdana" pitchFamily="34" charset="0"/>
                <a:ea typeface="Verdana" pitchFamily="34" charset="0"/>
                <a:cs typeface="Verdana" pitchFamily="34" charset="0"/>
              </a:rPr>
              <a:t>?</a:t>
            </a:r>
          </a:p>
          <a:p>
            <a:pPr marL="285750" indent="-285750">
              <a:buClr>
                <a:schemeClr val="bg1"/>
              </a:buClr>
              <a:buFont typeface="Wingdings" panose="05000000000000000000" pitchFamily="2" charset="2"/>
              <a:buChar char="§"/>
              <a:defRPr/>
            </a:pPr>
            <a:endParaRPr lang="fr-BE" sz="1200" u="sng" dirty="0">
              <a:solidFill>
                <a:srgbClr val="002060"/>
              </a:solidFill>
              <a:latin typeface="Verdana" pitchFamily="34" charset="0"/>
              <a:ea typeface="Verdana" pitchFamily="34" charset="0"/>
              <a:cs typeface="Verdana" pitchFamily="34" charset="0"/>
            </a:endParaRPr>
          </a:p>
          <a:p>
            <a:pPr marL="285750" indent="-285750">
              <a:buClr>
                <a:srgbClr val="002060"/>
              </a:buClr>
              <a:buFont typeface="Wingdings" panose="05000000000000000000" pitchFamily="2" charset="2"/>
              <a:buChar char="§"/>
              <a:defRPr/>
            </a:pPr>
            <a:r>
              <a:rPr lang="fr-BE" sz="1200" dirty="0">
                <a:solidFill>
                  <a:srgbClr val="002060"/>
                </a:solidFill>
                <a:latin typeface="Verdana" pitchFamily="34" charset="0"/>
                <a:ea typeface="Verdana" pitchFamily="34" charset="0"/>
                <a:cs typeface="Verdana" pitchFamily="34" charset="0"/>
              </a:rPr>
              <a:t>Pour une ou plusieurs sections de l’école</a:t>
            </a:r>
          </a:p>
          <a:p>
            <a:pPr marL="285750" indent="-285750">
              <a:buClr>
                <a:srgbClr val="002060"/>
              </a:buClr>
              <a:buFont typeface="Wingdings" panose="05000000000000000000" pitchFamily="2" charset="2"/>
              <a:buChar char="§"/>
              <a:defRPr/>
            </a:pPr>
            <a:endParaRPr lang="fr-BE" sz="1200" dirty="0">
              <a:solidFill>
                <a:srgbClr val="002060"/>
              </a:solidFill>
              <a:latin typeface="Verdana" pitchFamily="34" charset="0"/>
              <a:ea typeface="Verdana" pitchFamily="34" charset="0"/>
              <a:cs typeface="Verdana" pitchFamily="34" charset="0"/>
            </a:endParaRPr>
          </a:p>
          <a:p>
            <a:pPr marL="285750" indent="-285750">
              <a:buClr>
                <a:srgbClr val="002060"/>
              </a:buClr>
              <a:buFont typeface="Wingdings" panose="05000000000000000000" pitchFamily="2" charset="2"/>
              <a:buChar char="§"/>
              <a:defRPr/>
            </a:pPr>
            <a:r>
              <a:rPr lang="fr-BE" sz="1200" dirty="0">
                <a:solidFill>
                  <a:srgbClr val="002060"/>
                </a:solidFill>
                <a:latin typeface="Verdana" pitchFamily="34" charset="0"/>
                <a:ea typeface="Verdana" pitchFamily="34" charset="0"/>
                <a:cs typeface="Verdana" pitchFamily="34" charset="0"/>
              </a:rPr>
              <a:t>Projet déposé par une école ou par un consortium d’écoles via le Centre de Coordination et de gestion des Programmes européens (CCG-PE)</a:t>
            </a:r>
          </a:p>
          <a:p>
            <a:pPr marL="285750" indent="-285750">
              <a:buClr>
                <a:srgbClr val="002060"/>
              </a:buClr>
              <a:buFont typeface="Wingdings" panose="05000000000000000000" pitchFamily="2" charset="2"/>
              <a:buChar char="§"/>
              <a:defRPr/>
            </a:pPr>
            <a:endParaRPr lang="fr-BE" sz="1200" dirty="0">
              <a:solidFill>
                <a:srgbClr val="002060"/>
              </a:solidFill>
              <a:latin typeface="Verdana" pitchFamily="34" charset="0"/>
              <a:ea typeface="Verdana" pitchFamily="34" charset="0"/>
              <a:cs typeface="Verdana" pitchFamily="34" charset="0"/>
            </a:endParaRPr>
          </a:p>
          <a:p>
            <a:pPr marL="285750" lvl="0" indent="-285750">
              <a:buClr>
                <a:srgbClr val="002060"/>
              </a:buClr>
              <a:buFont typeface="Wingdings" panose="05000000000000000000" pitchFamily="2" charset="2"/>
              <a:buChar char="§"/>
              <a:defRPr/>
            </a:pPr>
            <a:r>
              <a:rPr lang="fr-BE" sz="1200" dirty="0">
                <a:solidFill>
                  <a:srgbClr val="002060"/>
                </a:solidFill>
                <a:latin typeface="Verdana" pitchFamily="34" charset="0"/>
                <a:ea typeface="Verdana" pitchFamily="34" charset="0"/>
                <a:cs typeface="Verdana" pitchFamily="34" charset="0"/>
              </a:rPr>
              <a:t>Projet de 12 à 24 mois</a:t>
            </a:r>
          </a:p>
          <a:p>
            <a:pPr marL="285750" lvl="0" indent="-285750">
              <a:buClr>
                <a:srgbClr val="002060"/>
              </a:buClr>
              <a:buFont typeface="Wingdings" panose="05000000000000000000" pitchFamily="2" charset="2"/>
              <a:buChar char="§"/>
              <a:defRPr/>
            </a:pPr>
            <a:endParaRPr lang="fr-BE" sz="1200" dirty="0">
              <a:solidFill>
                <a:srgbClr val="002060"/>
              </a:solidFill>
              <a:latin typeface="Verdana" pitchFamily="34" charset="0"/>
              <a:ea typeface="Verdana" pitchFamily="34" charset="0"/>
              <a:cs typeface="Verdana" pitchFamily="34" charset="0"/>
            </a:endParaRPr>
          </a:p>
          <a:p>
            <a:pPr marL="285750" lvl="0" indent="-285750">
              <a:buClr>
                <a:srgbClr val="002060"/>
              </a:buClr>
              <a:buFont typeface="Wingdings" panose="05000000000000000000" pitchFamily="2" charset="2"/>
              <a:buChar char="§"/>
              <a:defRPr/>
            </a:pPr>
            <a:r>
              <a:rPr lang="fr-BE" sz="1200" dirty="0">
                <a:solidFill>
                  <a:srgbClr val="002060"/>
                </a:solidFill>
                <a:latin typeface="Verdana" pitchFamily="34" charset="0"/>
                <a:ea typeface="Verdana" pitchFamily="34" charset="0"/>
                <a:cs typeface="Verdana" pitchFamily="34" charset="0"/>
              </a:rPr>
              <a:t>Budget couvrant l’organisation, le séjour, le voyage, l’apprentissage linguistique </a:t>
            </a:r>
            <a:endParaRPr lang="fr-BE" sz="1200" dirty="0" smtClean="0">
              <a:solidFill>
                <a:srgbClr val="002060"/>
              </a:solidFill>
              <a:latin typeface="Verdana" pitchFamily="34" charset="0"/>
              <a:ea typeface="Verdana" pitchFamily="34" charset="0"/>
              <a:cs typeface="Verdana" pitchFamily="34" charset="0"/>
            </a:endParaRPr>
          </a:p>
          <a:p>
            <a:pPr lvl="0">
              <a:buClr>
                <a:srgbClr val="002060"/>
              </a:buClr>
              <a:defRPr/>
            </a:pPr>
            <a:endParaRPr lang="fr-BE" sz="1200" dirty="0">
              <a:solidFill>
                <a:srgbClr val="002060"/>
              </a:solidFill>
              <a:latin typeface="Verdana" pitchFamily="34" charset="0"/>
              <a:ea typeface="Verdana" pitchFamily="34" charset="0"/>
              <a:cs typeface="Verdana" pitchFamily="34" charset="0"/>
            </a:endParaRPr>
          </a:p>
        </p:txBody>
      </p:sp>
      <p:sp>
        <p:nvSpPr>
          <p:cNvPr id="20" name="Rectangle 19"/>
          <p:cNvSpPr/>
          <p:nvPr/>
        </p:nvSpPr>
        <p:spPr>
          <a:xfrm>
            <a:off x="288378" y="1837860"/>
            <a:ext cx="3977027" cy="91798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200" dirty="0" smtClean="0">
                <a:solidFill>
                  <a:schemeClr val="bg1"/>
                </a:solidFill>
                <a:latin typeface="Verdana" pitchFamily="34" charset="0"/>
                <a:ea typeface="Verdana" pitchFamily="34" charset="0"/>
                <a:cs typeface="Verdana" pitchFamily="34" charset="0"/>
              </a:rPr>
              <a:t>Apprenants </a:t>
            </a:r>
            <a:r>
              <a:rPr lang="fr-BE" sz="1200" dirty="0">
                <a:solidFill>
                  <a:schemeClr val="bg1"/>
                </a:solidFill>
                <a:latin typeface="Verdana" pitchFamily="34" charset="0"/>
                <a:ea typeface="Verdana" pitchFamily="34" charset="0"/>
                <a:cs typeface="Verdana" pitchFamily="34" charset="0"/>
              </a:rPr>
              <a:t>ou jeunes diplômés (12 mois après obtention diplôme) d’une école ou centre de formation professionnelle </a:t>
            </a:r>
            <a:r>
              <a:rPr lang="fr-BE" sz="1200" dirty="0" smtClean="0">
                <a:solidFill>
                  <a:schemeClr val="bg1"/>
                </a:solidFill>
                <a:latin typeface="Verdana" pitchFamily="34" charset="0"/>
                <a:ea typeface="Verdana" pitchFamily="34" charset="0"/>
                <a:cs typeface="Verdana" pitchFamily="34" charset="0"/>
              </a:rPr>
              <a:t>initiale</a:t>
            </a:r>
            <a:endParaRPr lang="fr-BE" sz="1200"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
        <p:nvSpPr>
          <p:cNvPr id="22" name="Rectangle 21"/>
          <p:cNvSpPr/>
          <p:nvPr/>
        </p:nvSpPr>
        <p:spPr>
          <a:xfrm>
            <a:off x="288379" y="3616378"/>
            <a:ext cx="3977026" cy="504322"/>
          </a:xfrm>
          <a:prstGeom prst="rect">
            <a:avLst/>
          </a:prstGeom>
          <a:solidFill>
            <a:srgbClr val="67A9EB"/>
          </a:solidFill>
          <a:ln>
            <a:solidFill>
              <a:srgbClr val="67A9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2 semaines (min. 10 jours en entreprise) à 12 mois (hors voyage)</a:t>
            </a:r>
          </a:p>
        </p:txBody>
      </p:sp>
      <p:sp>
        <p:nvSpPr>
          <p:cNvPr id="25" name="Rectangle 24"/>
          <p:cNvSpPr/>
          <p:nvPr/>
        </p:nvSpPr>
        <p:spPr>
          <a:xfrm>
            <a:off x="288378" y="2890096"/>
            <a:ext cx="3977027" cy="592033"/>
          </a:xfrm>
          <a:prstGeom prst="rect">
            <a:avLst/>
          </a:prstGeom>
          <a:solidFill>
            <a:srgbClr val="1B77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200" dirty="0">
                <a:solidFill>
                  <a:schemeClr val="bg1"/>
                </a:solidFill>
                <a:latin typeface="Verdana" pitchFamily="34" charset="0"/>
                <a:ea typeface="Verdana" pitchFamily="34" charset="0"/>
                <a:cs typeface="Verdana" pitchFamily="34" charset="0"/>
              </a:rPr>
              <a:t>Stages en </a:t>
            </a:r>
            <a:r>
              <a:rPr lang="fr-BE" sz="1200" dirty="0" smtClean="0">
                <a:solidFill>
                  <a:schemeClr val="bg1"/>
                </a:solidFill>
                <a:latin typeface="Verdana" pitchFamily="34" charset="0"/>
                <a:ea typeface="Verdana" pitchFamily="34" charset="0"/>
                <a:cs typeface="Verdana" pitchFamily="34" charset="0"/>
              </a:rPr>
              <a:t>entreprises / dans </a:t>
            </a:r>
            <a:r>
              <a:rPr lang="fr-BE" sz="1200" dirty="0">
                <a:solidFill>
                  <a:schemeClr val="bg1"/>
                </a:solidFill>
                <a:latin typeface="Verdana" pitchFamily="34" charset="0"/>
                <a:ea typeface="Verdana" pitchFamily="34" charset="0"/>
                <a:cs typeface="Verdana" pitchFamily="34" charset="0"/>
              </a:rPr>
              <a:t>une école avec périodes d’apprentissage en entreprise</a:t>
            </a:r>
          </a:p>
        </p:txBody>
      </p:sp>
    </p:spTree>
    <p:extLst>
      <p:ext uri="{BB962C8B-B14F-4D97-AF65-F5344CB8AC3E}">
        <p14:creationId xmlns:p14="http://schemas.microsoft.com/office/powerpoint/2010/main" val="12591695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4000" b="-14000"/>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623888" y="2171700"/>
            <a:ext cx="7886700" cy="1250157"/>
          </a:xfrm>
          <a:solidFill>
            <a:srgbClr val="1762AD">
              <a:alpha val="75000"/>
            </a:srgbClr>
          </a:solidFill>
        </p:spPr>
        <p:txBody>
          <a:bodyPr>
            <a:normAutofit/>
          </a:bodyPr>
          <a:lstStyle/>
          <a:p>
            <a:r>
              <a:rPr lang="fr-BE" sz="7200" b="1" dirty="0" smtClean="0">
                <a:solidFill>
                  <a:schemeClr val="bg1"/>
                </a:solidFill>
              </a:rPr>
              <a:t> ACTION CLÉ 2</a:t>
            </a:r>
            <a:endParaRPr lang="fr-BE" sz="7200" b="1" dirty="0">
              <a:solidFill>
                <a:schemeClr val="bg1"/>
              </a:solidFill>
            </a:endParaRPr>
          </a:p>
        </p:txBody>
      </p:sp>
      <p:sp>
        <p:nvSpPr>
          <p:cNvPr id="3" name="Espace réservé du texte 2"/>
          <p:cNvSpPr>
            <a:spLocks noGrp="1"/>
          </p:cNvSpPr>
          <p:nvPr>
            <p:ph type="body" idx="1"/>
          </p:nvPr>
        </p:nvSpPr>
        <p:spPr>
          <a:xfrm>
            <a:off x="623888" y="3421316"/>
            <a:ext cx="7886700" cy="662311"/>
          </a:xfrm>
          <a:solidFill>
            <a:srgbClr val="1762AD">
              <a:alpha val="75000"/>
            </a:srgbClr>
          </a:solidFill>
        </p:spPr>
        <p:txBody>
          <a:bodyPr>
            <a:normAutofit/>
          </a:bodyPr>
          <a:lstStyle/>
          <a:p>
            <a:r>
              <a:rPr lang="fr-BE" sz="2800" dirty="0" smtClean="0">
                <a:solidFill>
                  <a:schemeClr val="bg1"/>
                </a:solidFill>
              </a:rPr>
              <a:t>  PARTENARIATS STRATÉGIQUES</a:t>
            </a:r>
            <a:endParaRPr lang="fr-BE" sz="2800" dirty="0">
              <a:solidFill>
                <a:schemeClr val="bg1"/>
              </a:solidFill>
            </a:endParaRPr>
          </a:p>
        </p:txBody>
      </p:sp>
    </p:spTree>
    <p:extLst>
      <p:ext uri="{BB962C8B-B14F-4D97-AF65-F5344CB8AC3E}">
        <p14:creationId xmlns:p14="http://schemas.microsoft.com/office/powerpoint/2010/main" val="8559448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p:cNvSpPr>
          <p:nvPr>
            <p:ph type="title" idx="4294967295"/>
          </p:nvPr>
        </p:nvSpPr>
        <p:spPr bwMode="auto">
          <a:xfrm>
            <a:off x="319676" y="236951"/>
            <a:ext cx="8121253" cy="573540"/>
          </a:xfrm>
          <a:noFill/>
        </p:spPr>
        <p:txBody>
          <a:bodyPr wrap="square" numCol="1" anchorCtr="0" compatLnSpc="1">
            <a:prstTxWarp prst="textNoShape">
              <a:avLst/>
            </a:prstTxWarp>
            <a:normAutofit/>
          </a:bodyPr>
          <a:lstStyle/>
          <a:p>
            <a:r>
              <a:rPr lang="fr-BE" sz="2400" b="1" noProof="1" smtClean="0">
                <a:solidFill>
                  <a:srgbClr val="1B77D3"/>
                </a:solidFill>
              </a:rPr>
              <a:t>DEUX TYPES DE PARTENARIATS</a:t>
            </a:r>
            <a:endParaRPr lang="fr-FR" sz="2400" b="1" dirty="0">
              <a:solidFill>
                <a:srgbClr val="1B77D3"/>
              </a:solidFill>
            </a:endParaRPr>
          </a:p>
        </p:txBody>
      </p:sp>
      <p:graphicFrame>
        <p:nvGraphicFramePr>
          <p:cNvPr id="4" name="Tableau 3"/>
          <p:cNvGraphicFramePr>
            <a:graphicFrameLocks noGrp="1"/>
          </p:cNvGraphicFramePr>
          <p:nvPr>
            <p:extLst>
              <p:ext uri="{D42A27DB-BD31-4B8C-83A1-F6EECF244321}">
                <p14:modId xmlns:p14="http://schemas.microsoft.com/office/powerpoint/2010/main" val="416445126"/>
              </p:ext>
            </p:extLst>
          </p:nvPr>
        </p:nvGraphicFramePr>
        <p:xfrm>
          <a:off x="319676" y="903808"/>
          <a:ext cx="8541326" cy="3817609"/>
        </p:xfrm>
        <a:graphic>
          <a:graphicData uri="http://schemas.openxmlformats.org/drawingml/2006/table">
            <a:tbl>
              <a:tblPr firstRow="1" firstCol="1" bandRow="1">
                <a:tableStyleId>{5C22544A-7EE6-4342-B048-85BDC9FD1C3A}</a:tableStyleId>
              </a:tblPr>
              <a:tblGrid>
                <a:gridCol w="1529906">
                  <a:extLst>
                    <a:ext uri="{9D8B030D-6E8A-4147-A177-3AD203B41FA5}">
                      <a16:colId xmlns:a16="http://schemas.microsoft.com/office/drawing/2014/main" val="20000"/>
                    </a:ext>
                  </a:extLst>
                </a:gridCol>
                <a:gridCol w="3470563">
                  <a:extLst>
                    <a:ext uri="{9D8B030D-6E8A-4147-A177-3AD203B41FA5}">
                      <a16:colId xmlns:a16="http://schemas.microsoft.com/office/drawing/2014/main" val="20001"/>
                    </a:ext>
                  </a:extLst>
                </a:gridCol>
                <a:gridCol w="3540857">
                  <a:extLst>
                    <a:ext uri="{9D8B030D-6E8A-4147-A177-3AD203B41FA5}">
                      <a16:colId xmlns:a16="http://schemas.microsoft.com/office/drawing/2014/main" val="20002"/>
                    </a:ext>
                  </a:extLst>
                </a:gridCol>
              </a:tblGrid>
              <a:tr h="335477">
                <a:tc>
                  <a:txBody>
                    <a:bodyPr/>
                    <a:lstStyle/>
                    <a:p>
                      <a:endParaRPr lang="fr-BE" sz="1100" dirty="0">
                        <a:solidFill>
                          <a:srgbClr val="002060"/>
                        </a:solidFill>
                      </a:endParaRPr>
                    </a:p>
                  </a:txBody>
                  <a:tcPr marL="68580" marR="68580" marT="34290" marB="34290">
                    <a:lnR w="12700" cmpd="sng">
                      <a:noFill/>
                    </a:lnR>
                    <a:solidFill>
                      <a:schemeClr val="bg1"/>
                    </a:solidFill>
                  </a:tcPr>
                </a:tc>
                <a:tc>
                  <a:txBody>
                    <a:bodyPr/>
                    <a:lstStyle/>
                    <a:p>
                      <a:pPr algn="ctr"/>
                      <a:r>
                        <a:rPr lang="fr-BE" sz="1600" dirty="0" smtClean="0"/>
                        <a:t>ECHANGE</a:t>
                      </a:r>
                      <a:r>
                        <a:rPr lang="fr-BE" sz="1600" baseline="0" dirty="0" smtClean="0"/>
                        <a:t> DE BONNES PRATIQUES</a:t>
                      </a:r>
                      <a:endParaRPr lang="fr-BE" sz="1600" dirty="0"/>
                    </a:p>
                  </a:txBody>
                  <a:tcPr marL="68580" marR="68580" marT="34290" marB="34290">
                    <a:lnL w="12700" cmpd="sng">
                      <a:noFill/>
                    </a:lnL>
                    <a:lnR w="76200" cap="flat" cmpd="sng" algn="ctr">
                      <a:solidFill>
                        <a:schemeClr val="bg1"/>
                      </a:solidFill>
                      <a:prstDash val="solid"/>
                      <a:round/>
                      <a:headEnd type="none" w="med" len="med"/>
                      <a:tailEnd type="none" w="med" len="med"/>
                    </a:lnR>
                    <a:lnT w="12700" cmpd="sng">
                      <a:noFill/>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1B77D3"/>
                    </a:solidFill>
                  </a:tcPr>
                </a:tc>
                <a:tc>
                  <a:txBody>
                    <a:bodyPr/>
                    <a:lstStyle/>
                    <a:p>
                      <a:pPr algn="ctr"/>
                      <a:r>
                        <a:rPr lang="fr-BE" sz="1600" dirty="0" smtClean="0"/>
                        <a:t>INNOVATION</a:t>
                      </a:r>
                      <a:endParaRPr lang="fr-BE" sz="1600" dirty="0"/>
                    </a:p>
                  </a:txBody>
                  <a:tcPr marL="68580" marR="68580" marT="34290" marB="34290">
                    <a:lnL w="76200" cap="flat" cmpd="sng" algn="ctr">
                      <a:solidFill>
                        <a:schemeClr val="bg1"/>
                      </a:solidFill>
                      <a:prstDash val="solid"/>
                      <a:round/>
                      <a:headEnd type="none" w="med" len="med"/>
                      <a:tailEnd type="none" w="med" len="med"/>
                    </a:lnL>
                    <a:lnR w="12700" cmpd="sng">
                      <a:noFill/>
                    </a:lnR>
                    <a:lnT w="12700" cmpd="sng">
                      <a:noFill/>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67A9EB"/>
                    </a:solidFill>
                  </a:tcPr>
                </a:tc>
                <a:extLst>
                  <a:ext uri="{0D108BD9-81ED-4DB2-BD59-A6C34878D82A}">
                    <a16:rowId xmlns:a16="http://schemas.microsoft.com/office/drawing/2014/main" val="10000"/>
                  </a:ext>
                </a:extLst>
              </a:tr>
              <a:tr h="894605">
                <a:tc>
                  <a:txBody>
                    <a:bodyPr/>
                    <a:lstStyle/>
                    <a:p>
                      <a:pPr marL="0" indent="0" algn="l">
                        <a:buFontTx/>
                        <a:buNone/>
                      </a:pPr>
                      <a:r>
                        <a:rPr lang="fr-BE" sz="1400" dirty="0" smtClean="0">
                          <a:solidFill>
                            <a:srgbClr val="002060"/>
                          </a:solidFill>
                        </a:rPr>
                        <a:t>Objectifs principaux</a:t>
                      </a:r>
                      <a:endParaRPr lang="fr-BE" sz="1400" dirty="0">
                        <a:solidFill>
                          <a:srgbClr val="002060"/>
                        </a:solidFill>
                      </a:endParaRPr>
                    </a:p>
                  </a:txBody>
                  <a:tcPr marL="68580" marR="68580" marT="34290" marB="34290">
                    <a:lnR w="12700" cmpd="sng">
                      <a:noFill/>
                    </a:lnR>
                    <a:solidFill>
                      <a:schemeClr val="bg1"/>
                    </a:solidFill>
                  </a:tcPr>
                </a:tc>
                <a:tc>
                  <a:txBody>
                    <a:bodyPr/>
                    <a:lstStyle/>
                    <a:p>
                      <a:pPr algn="l"/>
                      <a:r>
                        <a:rPr lang="fr-BE" sz="1400" u="none" strike="noStrike" kern="1200" baseline="0" dirty="0" smtClean="0">
                          <a:solidFill>
                            <a:schemeClr val="bg1"/>
                          </a:solidFill>
                        </a:rPr>
                        <a:t>Développer et renforcer des réseaux </a:t>
                      </a:r>
                    </a:p>
                    <a:p>
                      <a:pPr algn="l"/>
                      <a:r>
                        <a:rPr lang="fr-BE" sz="1400" u="none" strike="noStrike" kern="1200" baseline="0" dirty="0" smtClean="0">
                          <a:solidFill>
                            <a:schemeClr val="bg1"/>
                          </a:solidFill>
                        </a:rPr>
                        <a:t>Accroitre la capacité des organisations à coopérer au niveau international</a:t>
                      </a:r>
                    </a:p>
                    <a:p>
                      <a:pPr algn="l"/>
                      <a:r>
                        <a:rPr lang="fr-BE" sz="1400" u="none" strike="noStrike" kern="1200" baseline="0" dirty="0" smtClean="0">
                          <a:solidFill>
                            <a:schemeClr val="bg1"/>
                          </a:solidFill>
                        </a:rPr>
                        <a:t>Partager et confronter des idées/pratiques/méthodes</a:t>
                      </a:r>
                    </a:p>
                    <a:p>
                      <a:pPr algn="l"/>
                      <a:endParaRPr lang="fr-BE" sz="1400" b="0" dirty="0">
                        <a:solidFill>
                          <a:schemeClr val="bg1"/>
                        </a:solidFill>
                      </a:endParaRPr>
                    </a:p>
                  </a:txBody>
                  <a:tcPr marL="68580" marR="68580" marT="34290" marB="34290">
                    <a:lnL w="12700" cmpd="sng">
                      <a:noFill/>
                    </a:lnL>
                    <a:lnR w="76200" cap="flat" cmpd="sng" algn="ctr">
                      <a:solidFill>
                        <a:schemeClr val="bg1"/>
                      </a:solid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1B77D3"/>
                    </a:solidFill>
                  </a:tcPr>
                </a:tc>
                <a:tc>
                  <a:txBody>
                    <a:bodyPr/>
                    <a:lstStyle/>
                    <a:p>
                      <a:pPr algn="l"/>
                      <a:r>
                        <a:rPr lang="fr-BE" sz="1400" dirty="0" smtClean="0">
                          <a:solidFill>
                            <a:schemeClr val="bg1"/>
                          </a:solidFill>
                        </a:rPr>
                        <a:t>Développer des productions</a:t>
                      </a:r>
                      <a:r>
                        <a:rPr lang="fr-BE" sz="1400" baseline="0" dirty="0" smtClean="0">
                          <a:solidFill>
                            <a:schemeClr val="bg1"/>
                          </a:solidFill>
                        </a:rPr>
                        <a:t> innovantes </a:t>
                      </a:r>
                    </a:p>
                    <a:p>
                      <a:pPr algn="l"/>
                      <a:r>
                        <a:rPr lang="fr-BE" sz="1400" dirty="0" smtClean="0">
                          <a:solidFill>
                            <a:schemeClr val="bg1"/>
                          </a:solidFill>
                        </a:rPr>
                        <a:t>ET/OU s'engager dans des activités intensives de diffusion et d'exploitation de produits existants et nouveaux ou d'idées novatrices</a:t>
                      </a:r>
                      <a:endParaRPr lang="fr-BE" sz="1400" dirty="0">
                        <a:solidFill>
                          <a:schemeClr val="bg1"/>
                        </a:solidFill>
                      </a:endParaRPr>
                    </a:p>
                  </a:txBody>
                  <a:tcPr marL="68580" marR="68580" marT="34290" marB="34290">
                    <a:lnL w="76200" cap="flat" cmpd="sng" algn="ctr">
                      <a:solidFill>
                        <a:schemeClr val="bg1"/>
                      </a:solidFill>
                      <a:prstDash val="solid"/>
                      <a:round/>
                      <a:headEnd type="none" w="med" len="med"/>
                      <a:tailEnd type="none" w="med" len="med"/>
                    </a:lnL>
                    <a:lnR w="12700" cmpd="sng">
                      <a:noFill/>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67A9EB"/>
                    </a:solidFill>
                  </a:tcPr>
                </a:tc>
                <a:extLst>
                  <a:ext uri="{0D108BD9-81ED-4DB2-BD59-A6C34878D82A}">
                    <a16:rowId xmlns:a16="http://schemas.microsoft.com/office/drawing/2014/main" val="10001"/>
                  </a:ext>
                </a:extLst>
              </a:tr>
              <a:tr h="502712">
                <a:tc>
                  <a:txBody>
                    <a:bodyPr/>
                    <a:lstStyle/>
                    <a:p>
                      <a:pPr marL="0" indent="0" algn="l">
                        <a:buFontTx/>
                        <a:buNone/>
                      </a:pPr>
                      <a:r>
                        <a:rPr lang="fr-BE" sz="1400" dirty="0" smtClean="0">
                          <a:solidFill>
                            <a:srgbClr val="002060"/>
                          </a:solidFill>
                        </a:rPr>
                        <a:t>Résultats</a:t>
                      </a:r>
                      <a:r>
                        <a:rPr lang="fr-BE" sz="1400" baseline="0" dirty="0" smtClean="0">
                          <a:solidFill>
                            <a:srgbClr val="002060"/>
                          </a:solidFill>
                        </a:rPr>
                        <a:t> attendus</a:t>
                      </a:r>
                      <a:endParaRPr lang="fr-BE" sz="1400" dirty="0">
                        <a:solidFill>
                          <a:srgbClr val="002060"/>
                        </a:solidFill>
                      </a:endParaRPr>
                    </a:p>
                  </a:txBody>
                  <a:tcPr marL="68580" marR="68580" marT="34290" marB="34290">
                    <a:lnR w="12700" cmpd="sng">
                      <a:noFill/>
                    </a:lnR>
                    <a:solidFill>
                      <a:schemeClr val="bg1"/>
                    </a:solidFill>
                  </a:tcPr>
                </a:tc>
                <a:tc>
                  <a:txBody>
                    <a:bodyPr/>
                    <a:lstStyle/>
                    <a:p>
                      <a:pPr algn="l"/>
                      <a:r>
                        <a:rPr lang="fr-BE" sz="1400" dirty="0" smtClean="0">
                          <a:solidFill>
                            <a:schemeClr val="bg1"/>
                          </a:solidFill>
                        </a:rPr>
                        <a:t>Résultats tangibles et/ou intangibles (à disséminer)</a:t>
                      </a:r>
                      <a:endParaRPr lang="fr-BE" sz="1400" dirty="0">
                        <a:solidFill>
                          <a:schemeClr val="bg1"/>
                        </a:solidFill>
                      </a:endParaRPr>
                    </a:p>
                  </a:txBody>
                  <a:tcPr marL="68580" marR="68580" marT="34290" marB="34290">
                    <a:lnL w="12700" cmpd="sng">
                      <a:noFill/>
                    </a:lnL>
                    <a:lnR w="762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1B77D3"/>
                    </a:solidFill>
                  </a:tcPr>
                </a:tc>
                <a:tc>
                  <a:txBody>
                    <a:bodyPr/>
                    <a:lstStyle/>
                    <a:p>
                      <a:pPr algn="l"/>
                      <a:r>
                        <a:rPr lang="fr-BE" sz="1400" dirty="0" smtClean="0">
                          <a:solidFill>
                            <a:schemeClr val="bg1"/>
                          </a:solidFill>
                        </a:rPr>
                        <a:t>« Productions intellectuelles »: tangibles, innovantes, transférables (à disséminer intensément)</a:t>
                      </a:r>
                    </a:p>
                    <a:p>
                      <a:pPr algn="l"/>
                      <a:endParaRPr lang="fr-BE" sz="1400" dirty="0">
                        <a:solidFill>
                          <a:schemeClr val="bg1"/>
                        </a:solidFill>
                      </a:endParaRPr>
                    </a:p>
                  </a:txBody>
                  <a:tcPr marL="68580" marR="68580" marT="34290" marB="34290">
                    <a:lnL w="762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67A9EB"/>
                    </a:solidFill>
                  </a:tcPr>
                </a:tc>
                <a:extLst>
                  <a:ext uri="{0D108BD9-81ED-4DB2-BD59-A6C34878D82A}">
                    <a16:rowId xmlns:a16="http://schemas.microsoft.com/office/drawing/2014/main" val="10002"/>
                  </a:ext>
                </a:extLst>
              </a:tr>
              <a:tr h="502712">
                <a:tc>
                  <a:txBody>
                    <a:bodyPr/>
                    <a:lstStyle/>
                    <a:p>
                      <a:pPr marL="0" indent="0" algn="l">
                        <a:buFontTx/>
                        <a:buNone/>
                      </a:pPr>
                      <a:r>
                        <a:rPr lang="fr-BE" sz="1400" dirty="0" smtClean="0">
                          <a:solidFill>
                            <a:srgbClr val="002060"/>
                          </a:solidFill>
                        </a:rPr>
                        <a:t>Impact attendu</a:t>
                      </a:r>
                      <a:endParaRPr lang="fr-BE" sz="1400" dirty="0">
                        <a:solidFill>
                          <a:srgbClr val="002060"/>
                        </a:solidFill>
                      </a:endParaRPr>
                    </a:p>
                  </a:txBody>
                  <a:tcPr marL="68580" marR="68580" marT="34290" marB="34290">
                    <a:lnR w="12700" cmpd="sng">
                      <a:noFill/>
                    </a:lnR>
                    <a:solidFill>
                      <a:schemeClr val="bg1"/>
                    </a:solidFill>
                  </a:tcPr>
                </a:tc>
                <a:tc>
                  <a:txBody>
                    <a:bodyPr/>
                    <a:lstStyle/>
                    <a:p>
                      <a:pPr algn="l"/>
                      <a:r>
                        <a:rPr lang="fr-BE" sz="1400" dirty="0" smtClean="0">
                          <a:solidFill>
                            <a:schemeClr val="bg1"/>
                          </a:solidFill>
                        </a:rPr>
                        <a:t>Impact au niveau des organisations participantes</a:t>
                      </a:r>
                    </a:p>
                    <a:p>
                      <a:pPr algn="l"/>
                      <a:endParaRPr lang="fr-BE" sz="1400" dirty="0">
                        <a:solidFill>
                          <a:schemeClr val="bg1"/>
                        </a:solidFill>
                      </a:endParaRPr>
                    </a:p>
                  </a:txBody>
                  <a:tcPr marL="68580" marR="68580" marT="34290" marB="34290">
                    <a:lnL w="12700" cmpd="sng">
                      <a:noFill/>
                    </a:lnL>
                    <a:lnR w="762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1B77D3"/>
                    </a:solidFill>
                  </a:tcPr>
                </a:tc>
                <a:tc>
                  <a:txBody>
                    <a:bodyPr/>
                    <a:lstStyle/>
                    <a:p>
                      <a:pPr algn="l"/>
                      <a:r>
                        <a:rPr lang="fr-BE" sz="1400" dirty="0" smtClean="0">
                          <a:solidFill>
                            <a:schemeClr val="bg1"/>
                          </a:solidFill>
                        </a:rPr>
                        <a:t>Impact « systémique » au-delà des</a:t>
                      </a:r>
                      <a:r>
                        <a:rPr lang="fr-BE" sz="1400" baseline="0" dirty="0" smtClean="0">
                          <a:solidFill>
                            <a:schemeClr val="bg1"/>
                          </a:solidFill>
                        </a:rPr>
                        <a:t> organisations participantes</a:t>
                      </a:r>
                      <a:endParaRPr lang="fr-BE" sz="1400" dirty="0">
                        <a:solidFill>
                          <a:schemeClr val="bg1"/>
                        </a:solidFill>
                      </a:endParaRPr>
                    </a:p>
                  </a:txBody>
                  <a:tcPr marL="68580" marR="68580" marT="34290" marB="34290">
                    <a:lnL w="762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67A9EB"/>
                    </a:solidFill>
                  </a:tcPr>
                </a:tc>
                <a:extLst>
                  <a:ext uri="{0D108BD9-81ED-4DB2-BD59-A6C34878D82A}">
                    <a16:rowId xmlns:a16="http://schemas.microsoft.com/office/drawing/2014/main" val="10003"/>
                  </a:ext>
                </a:extLst>
              </a:tr>
              <a:tr h="502712">
                <a:tc>
                  <a:txBody>
                    <a:bodyPr/>
                    <a:lstStyle/>
                    <a:p>
                      <a:pPr marL="0" indent="0" algn="l">
                        <a:buFontTx/>
                        <a:buNone/>
                      </a:pPr>
                      <a:r>
                        <a:rPr lang="fr-BE" sz="1400" dirty="0" smtClean="0">
                          <a:solidFill>
                            <a:srgbClr val="002060"/>
                          </a:solidFill>
                        </a:rPr>
                        <a:t>Secteur</a:t>
                      </a:r>
                      <a:r>
                        <a:rPr lang="fr-BE" sz="1400" baseline="0" dirty="0" smtClean="0">
                          <a:solidFill>
                            <a:srgbClr val="002060"/>
                          </a:solidFill>
                        </a:rPr>
                        <a:t> de dépôt de la candidature</a:t>
                      </a:r>
                      <a:endParaRPr lang="fr-BE" sz="1400" dirty="0">
                        <a:solidFill>
                          <a:srgbClr val="002060"/>
                        </a:solidFill>
                      </a:endParaRPr>
                    </a:p>
                  </a:txBody>
                  <a:tcPr marL="68580" marR="68580" marT="34290" marB="34290">
                    <a:lnR w="12700" cmpd="sng">
                      <a:noFill/>
                    </a:lnR>
                    <a:solidFill>
                      <a:schemeClr val="bg1"/>
                    </a:solidFill>
                  </a:tcPr>
                </a:tc>
                <a:tc>
                  <a:txBody>
                    <a:bodyPr/>
                    <a:lstStyle/>
                    <a:p>
                      <a:pPr algn="l"/>
                      <a:r>
                        <a:rPr lang="fr-BE" sz="1400" dirty="0" smtClean="0">
                          <a:solidFill>
                            <a:schemeClr val="bg1"/>
                          </a:solidFill>
                        </a:rPr>
                        <a:t>Tous sauf Enseignement supérieur</a:t>
                      </a:r>
                      <a:endParaRPr lang="fr-BE" sz="1400" dirty="0">
                        <a:solidFill>
                          <a:schemeClr val="bg1"/>
                        </a:solidFill>
                      </a:endParaRPr>
                    </a:p>
                  </a:txBody>
                  <a:tcPr marL="68580" marR="68580" marT="34290" marB="34290">
                    <a:lnL w="12700" cmpd="sng">
                      <a:noFill/>
                    </a:lnL>
                    <a:lnR w="762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1B77D3"/>
                    </a:solidFill>
                  </a:tcPr>
                </a:tc>
                <a:tc>
                  <a:txBody>
                    <a:bodyPr/>
                    <a:lstStyle/>
                    <a:p>
                      <a:pPr algn="l"/>
                      <a:r>
                        <a:rPr lang="fr-BE" sz="1400" dirty="0" smtClean="0">
                          <a:solidFill>
                            <a:schemeClr val="bg1"/>
                          </a:solidFill>
                        </a:rPr>
                        <a:t>Tous sauf PES (AC229)</a:t>
                      </a:r>
                      <a:endParaRPr lang="fr-BE" sz="1400" dirty="0">
                        <a:solidFill>
                          <a:schemeClr val="bg1"/>
                        </a:solidFill>
                      </a:endParaRPr>
                    </a:p>
                  </a:txBody>
                  <a:tcPr marL="68580" marR="68580" marT="34290" marB="34290">
                    <a:lnL w="762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67A9EB"/>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097673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ctrTitle" idx="4294967295"/>
          </p:nvPr>
        </p:nvSpPr>
        <p:spPr>
          <a:xfrm>
            <a:off x="242343" y="257111"/>
            <a:ext cx="8715224" cy="38089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fr-BE" sz="2400" b="1" dirty="0" smtClean="0">
                <a:solidFill>
                  <a:srgbClr val="0070C0"/>
                </a:solidFill>
                <a:cs typeface="Arial" panose="020B0604020202020204" pitchFamily="34" charset="0"/>
              </a:rPr>
              <a:t>QUI PEUT PARTICIPER ?</a:t>
            </a:r>
            <a:endParaRPr lang="fr-BE" sz="2400" b="1" dirty="0">
              <a:solidFill>
                <a:srgbClr val="0070C0"/>
              </a:solidFill>
              <a:cs typeface="Arial" panose="020B0604020202020204" pitchFamily="34" charset="0"/>
            </a:endParaRPr>
          </a:p>
        </p:txBody>
      </p:sp>
      <p:grpSp>
        <p:nvGrpSpPr>
          <p:cNvPr id="166" name="Shape 166"/>
          <p:cNvGrpSpPr/>
          <p:nvPr/>
        </p:nvGrpSpPr>
        <p:grpSpPr>
          <a:xfrm rot="1508271">
            <a:off x="798753" y="1851401"/>
            <a:ext cx="654063" cy="654026"/>
            <a:chOff x="576250" y="4319400"/>
            <a:chExt cx="442075" cy="442050"/>
          </a:xfrm>
        </p:grpSpPr>
        <p:sp>
          <p:nvSpPr>
            <p:cNvPr id="167" name="Shape 167"/>
            <p:cNvSpPr/>
            <p:nvPr/>
          </p:nvSpPr>
          <p:spPr>
            <a:xfrm>
              <a:off x="576250" y="4319400"/>
              <a:ext cx="442075" cy="442050"/>
            </a:xfrm>
            <a:custGeom>
              <a:avLst/>
              <a:gdLst/>
              <a:ahLst/>
              <a:cxnLst/>
              <a:rect l="0" t="0" r="0" b="0"/>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8" name="Shape 168"/>
            <p:cNvSpPr/>
            <p:nvPr/>
          </p:nvSpPr>
          <p:spPr>
            <a:xfrm>
              <a:off x="595725" y="4668875"/>
              <a:ext cx="73100" cy="73100"/>
            </a:xfrm>
            <a:custGeom>
              <a:avLst/>
              <a:gdLst/>
              <a:ahLst/>
              <a:cxnLst/>
              <a:rect l="0" t="0" r="0" b="0"/>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9" name="Shape 169"/>
            <p:cNvSpPr/>
            <p:nvPr/>
          </p:nvSpPr>
          <p:spPr>
            <a:xfrm>
              <a:off x="652350" y="4711500"/>
              <a:ext cx="46925" cy="46925"/>
            </a:xfrm>
            <a:custGeom>
              <a:avLst/>
              <a:gdLst/>
              <a:ahLst/>
              <a:cxnLst/>
              <a:rect l="0" t="0" r="0" b="0"/>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0" name="Shape 170"/>
            <p:cNvSpPr/>
            <p:nvPr/>
          </p:nvSpPr>
          <p:spPr>
            <a:xfrm>
              <a:off x="579300" y="4638450"/>
              <a:ext cx="46900" cy="46900"/>
            </a:xfrm>
            <a:custGeom>
              <a:avLst/>
              <a:gdLst/>
              <a:ahLst/>
              <a:cxnLst/>
              <a:rect l="0" t="0" r="0" b="0"/>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71" name="Shape 171"/>
          <p:cNvSpPr/>
          <p:nvPr/>
        </p:nvSpPr>
        <p:spPr>
          <a:xfrm>
            <a:off x="6410281" y="713293"/>
            <a:ext cx="248676" cy="237445"/>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2" name="Shape 172"/>
          <p:cNvSpPr/>
          <p:nvPr/>
        </p:nvSpPr>
        <p:spPr>
          <a:xfrm rot="2697569">
            <a:off x="8048925" y="1928866"/>
            <a:ext cx="377468" cy="360421"/>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3" name="Shape 173"/>
          <p:cNvSpPr/>
          <p:nvPr/>
        </p:nvSpPr>
        <p:spPr>
          <a:xfrm>
            <a:off x="8347545" y="1723093"/>
            <a:ext cx="151199" cy="144406"/>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4" name="Shape 174"/>
          <p:cNvSpPr/>
          <p:nvPr/>
        </p:nvSpPr>
        <p:spPr>
          <a:xfrm rot="1280187">
            <a:off x="6238008" y="1429475"/>
            <a:ext cx="151179" cy="144398"/>
          </a:xfrm>
          <a:custGeom>
            <a:avLst/>
            <a:gdLst/>
            <a:ahLst/>
            <a:cxnLst/>
            <a:rect l="0" t="0" r="0" b="0"/>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2" name="Rectangle 21"/>
          <p:cNvSpPr/>
          <p:nvPr/>
        </p:nvSpPr>
        <p:spPr>
          <a:xfrm>
            <a:off x="286614" y="3743374"/>
            <a:ext cx="8136530" cy="1085479"/>
          </a:xfrm>
          <a:prstGeom prst="rect">
            <a:avLst/>
          </a:prstGeom>
          <a:solidFill>
            <a:srgbClr val="67A9EB"/>
          </a:solidFill>
          <a:ln>
            <a:solidFill>
              <a:srgbClr val="67A9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200" spc="20" dirty="0">
                <a:solidFill>
                  <a:schemeClr val="bg1"/>
                </a:solidFill>
                <a:latin typeface="Verdana" panose="020B0604030504040204" pitchFamily="34" charset="0"/>
                <a:ea typeface="Verdana" panose="020B0604030504040204" pitchFamily="34" charset="0"/>
                <a:cs typeface="Verdana" panose="020B0604030504040204" pitchFamily="34" charset="0"/>
              </a:rPr>
              <a:t>Minimum </a:t>
            </a:r>
            <a:r>
              <a:rPr lang="fr-BE" sz="1200" spc="20" dirty="0" smtClean="0">
                <a:solidFill>
                  <a:schemeClr val="bg1"/>
                </a:solidFill>
                <a:latin typeface="Verdana" panose="020B0604030504040204" pitchFamily="34" charset="0"/>
                <a:ea typeface="Verdana" panose="020B0604030504040204" pitchFamily="34" charset="0"/>
                <a:cs typeface="Verdana" panose="020B0604030504040204" pitchFamily="34" charset="0"/>
              </a:rPr>
              <a:t>3 organismes (basés dans 3 pays programme différents) </a:t>
            </a:r>
            <a:r>
              <a:rPr lang="fr-BE" sz="1200" spc="20" dirty="0">
                <a:solidFill>
                  <a:schemeClr val="bg1"/>
                </a:solidFill>
                <a:latin typeface="Verdana" panose="020B0604030504040204" pitchFamily="34" charset="0"/>
                <a:ea typeface="Verdana" panose="020B0604030504040204" pitchFamily="34" charset="0"/>
                <a:cs typeface="Verdana" panose="020B0604030504040204" pitchFamily="34" charset="0"/>
              </a:rPr>
              <a:t>et projets de 12 à 36 mois </a:t>
            </a:r>
          </a:p>
          <a:p>
            <a:endParaRPr lang="fr-BE" sz="1200" spc="2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r>
              <a:rPr lang="fr-BE" sz="1200" spc="20" dirty="0" smtClean="0">
                <a:solidFill>
                  <a:schemeClr val="bg1"/>
                </a:solidFill>
                <a:latin typeface="Verdana" panose="020B0604030504040204" pitchFamily="34" charset="0"/>
                <a:ea typeface="Verdana" panose="020B0604030504040204" pitchFamily="34" charset="0"/>
                <a:cs typeface="Verdana" panose="020B0604030504040204" pitchFamily="34" charset="0"/>
              </a:rPr>
              <a:t>Priorités </a:t>
            </a:r>
            <a:r>
              <a:rPr lang="fr-BE" sz="1200" spc="20" dirty="0">
                <a:solidFill>
                  <a:schemeClr val="bg1"/>
                </a:solidFill>
                <a:latin typeface="Verdana" panose="020B0604030504040204" pitchFamily="34" charset="0"/>
                <a:ea typeface="Verdana" panose="020B0604030504040204" pitchFamily="34" charset="0"/>
                <a:cs typeface="Verdana" panose="020B0604030504040204" pitchFamily="34" charset="0"/>
              </a:rPr>
              <a:t>horizontales ou du secteur</a:t>
            </a:r>
            <a:endParaRPr lang="fr-BE" sz="1100" spc="2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25" name="Rectangle 24"/>
          <p:cNvSpPr/>
          <p:nvPr/>
        </p:nvSpPr>
        <p:spPr>
          <a:xfrm>
            <a:off x="288379" y="950739"/>
            <a:ext cx="8136530" cy="2661728"/>
          </a:xfrm>
          <a:prstGeom prst="rect">
            <a:avLst/>
          </a:prstGeom>
          <a:solidFill>
            <a:srgbClr val="1B77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07000"/>
              </a:lnSpc>
              <a:spcAft>
                <a:spcPts val="800"/>
              </a:spcAft>
              <a:buClr>
                <a:schemeClr val="bg1"/>
              </a:buClr>
              <a:buFont typeface="Wingdings" panose="05000000000000000000" pitchFamily="2" charset="2"/>
              <a:buChar char="§"/>
            </a:pPr>
            <a:r>
              <a:rPr lang="fr-BE" sz="12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Tout organisme dans le secteur de la formation ou de l’éducation peut déposer une candidature</a:t>
            </a:r>
          </a:p>
          <a:p>
            <a:pPr marL="684000" lvl="3" indent="-342892">
              <a:buClr>
                <a:schemeClr val="bg1"/>
              </a:buClr>
              <a:buFont typeface="Wingdings" panose="05000000000000000000" pitchFamily="2" charset="2"/>
              <a:buChar char="ü"/>
            </a:pPr>
            <a:r>
              <a:rPr lang="fr-BE" sz="1200" dirty="0">
                <a:solidFill>
                  <a:schemeClr val="bg1"/>
                </a:solidFill>
                <a:latin typeface="Verdana" pitchFamily="34" charset="0"/>
                <a:ea typeface="Verdana" pitchFamily="34" charset="0"/>
                <a:cs typeface="Verdana" pitchFamily="34" charset="0"/>
              </a:rPr>
              <a:t>Établissements d’enseignement</a:t>
            </a:r>
          </a:p>
          <a:p>
            <a:pPr marL="684000" lvl="3" indent="-342892">
              <a:buClr>
                <a:schemeClr val="bg1"/>
              </a:buClr>
              <a:buFont typeface="Wingdings" panose="05000000000000000000" pitchFamily="2" charset="2"/>
              <a:buChar char="ü"/>
            </a:pPr>
            <a:r>
              <a:rPr lang="fr-BE" sz="1200" dirty="0">
                <a:solidFill>
                  <a:schemeClr val="bg1"/>
                </a:solidFill>
                <a:latin typeface="Verdana" pitchFamily="34" charset="0"/>
                <a:ea typeface="Verdana" pitchFamily="34" charset="0"/>
                <a:cs typeface="Verdana" pitchFamily="34" charset="0"/>
              </a:rPr>
              <a:t>Asbl, ONG</a:t>
            </a:r>
          </a:p>
          <a:p>
            <a:pPr marL="684000" lvl="3" indent="-342892">
              <a:buClr>
                <a:schemeClr val="bg1"/>
              </a:buClr>
              <a:buFont typeface="Wingdings" panose="05000000000000000000" pitchFamily="2" charset="2"/>
              <a:buChar char="ü"/>
            </a:pPr>
            <a:r>
              <a:rPr lang="fr-BE" sz="1200" dirty="0">
                <a:solidFill>
                  <a:schemeClr val="bg1"/>
                </a:solidFill>
                <a:latin typeface="Verdana" pitchFamily="34" charset="0"/>
                <a:ea typeface="Verdana" pitchFamily="34" charset="0"/>
                <a:cs typeface="Verdana" pitchFamily="34" charset="0"/>
              </a:rPr>
              <a:t>Entreprises</a:t>
            </a:r>
          </a:p>
          <a:p>
            <a:pPr marL="684000" lvl="3" indent="-342892">
              <a:buClr>
                <a:schemeClr val="bg1"/>
              </a:buClr>
              <a:buFont typeface="Wingdings" panose="05000000000000000000" pitchFamily="2" charset="2"/>
              <a:buChar char="ü"/>
            </a:pPr>
            <a:r>
              <a:rPr lang="fr-BE" sz="1200" dirty="0">
                <a:solidFill>
                  <a:schemeClr val="bg1"/>
                </a:solidFill>
                <a:latin typeface="Verdana" pitchFamily="34" charset="0"/>
                <a:ea typeface="Verdana" pitchFamily="34" charset="0"/>
                <a:cs typeface="Verdana" pitchFamily="34" charset="0"/>
              </a:rPr>
              <a:t>Communes, provinces</a:t>
            </a:r>
          </a:p>
          <a:p>
            <a:pPr marL="684000" lvl="3" indent="-342892">
              <a:buClr>
                <a:schemeClr val="bg1"/>
              </a:buClr>
              <a:buFont typeface="Wingdings" panose="05000000000000000000" pitchFamily="2" charset="2"/>
              <a:buChar char="ü"/>
            </a:pPr>
            <a:r>
              <a:rPr lang="fr-BE" sz="1200" dirty="0">
                <a:solidFill>
                  <a:schemeClr val="bg1"/>
                </a:solidFill>
                <a:latin typeface="Verdana" pitchFamily="34" charset="0"/>
                <a:ea typeface="Verdana" pitchFamily="34" charset="0"/>
                <a:cs typeface="Verdana" pitchFamily="34" charset="0"/>
              </a:rPr>
              <a:t>Partenaires sociaux</a:t>
            </a:r>
          </a:p>
          <a:p>
            <a:pPr marL="684000" lvl="3" indent="-342892">
              <a:buClr>
                <a:schemeClr val="bg1"/>
              </a:buClr>
              <a:buFont typeface="Wingdings" panose="05000000000000000000" pitchFamily="2" charset="2"/>
              <a:buChar char="ü"/>
            </a:pPr>
            <a:r>
              <a:rPr lang="fr-BE" sz="1200" dirty="0">
                <a:solidFill>
                  <a:schemeClr val="bg1"/>
                </a:solidFill>
                <a:latin typeface="Verdana" pitchFamily="34" charset="0"/>
                <a:ea typeface="Verdana" pitchFamily="34" charset="0"/>
                <a:cs typeface="Verdana" pitchFamily="34" charset="0"/>
              </a:rPr>
              <a:t>Centre de recherche ou de formation</a:t>
            </a:r>
          </a:p>
          <a:p>
            <a:pPr marL="684000" lvl="3" indent="-342892">
              <a:buClr>
                <a:schemeClr val="bg1"/>
              </a:buClr>
              <a:buFont typeface="Wingdings" panose="05000000000000000000" pitchFamily="2" charset="2"/>
              <a:buChar char="ü"/>
            </a:pPr>
            <a:r>
              <a:rPr lang="fr-BE" sz="1200" dirty="0">
                <a:solidFill>
                  <a:schemeClr val="bg1"/>
                </a:solidFill>
                <a:latin typeface="Verdana" pitchFamily="34" charset="0"/>
                <a:ea typeface="Verdana" pitchFamily="34" charset="0"/>
                <a:cs typeface="Verdana" pitchFamily="34" charset="0"/>
              </a:rPr>
              <a:t>Etc</a:t>
            </a:r>
            <a:r>
              <a:rPr lang="fr-BE" sz="1200" dirty="0" smtClean="0">
                <a:solidFill>
                  <a:schemeClr val="bg1"/>
                </a:solidFill>
                <a:latin typeface="Verdana" pitchFamily="34" charset="0"/>
                <a:ea typeface="Verdana" pitchFamily="34" charset="0"/>
                <a:cs typeface="Verdana" pitchFamily="34" charset="0"/>
              </a:rPr>
              <a:t>.</a:t>
            </a:r>
          </a:p>
          <a:p>
            <a:pPr marL="684000" lvl="3" indent="-342892">
              <a:buClr>
                <a:schemeClr val="bg1"/>
              </a:buClr>
              <a:buFont typeface="Wingdings" panose="05000000000000000000" pitchFamily="2" charset="2"/>
              <a:buChar char="ü"/>
            </a:pPr>
            <a:endParaRPr lang="fr-BE" sz="1200" dirty="0" smtClean="0">
              <a:solidFill>
                <a:schemeClr val="bg1"/>
              </a:solidFill>
              <a:latin typeface="Verdana" pitchFamily="34" charset="0"/>
              <a:ea typeface="Verdana" pitchFamily="34" charset="0"/>
              <a:cs typeface="Verdana" pitchFamily="34" charset="0"/>
            </a:endParaRPr>
          </a:p>
          <a:p>
            <a:pPr marL="285750" indent="-285750">
              <a:lnSpc>
                <a:spcPct val="120000"/>
              </a:lnSpc>
              <a:buClr>
                <a:schemeClr val="bg1"/>
              </a:buClr>
              <a:buFont typeface="Wingdings" panose="05000000000000000000" pitchFamily="2" charset="2"/>
              <a:buChar char="§"/>
            </a:pPr>
            <a:r>
              <a:rPr lang="fr-BE" sz="1200" dirty="0" smtClean="0">
                <a:solidFill>
                  <a:schemeClr val="bg1"/>
                </a:solidFill>
                <a:latin typeface="Verdana" pitchFamily="34" charset="0"/>
                <a:ea typeface="Verdana" pitchFamily="34" charset="0"/>
                <a:cs typeface="Verdana" pitchFamily="34" charset="0"/>
              </a:rPr>
              <a:t>Diversité </a:t>
            </a:r>
            <a:r>
              <a:rPr lang="fr-BE" sz="1200" dirty="0">
                <a:solidFill>
                  <a:schemeClr val="bg1"/>
                </a:solidFill>
                <a:latin typeface="Verdana" panose="020B0604030504040204" pitchFamily="34" charset="0"/>
                <a:ea typeface="Verdana" panose="020B0604030504040204" pitchFamily="34" charset="0"/>
                <a:cs typeface="Verdana" panose="020B0604030504040204" pitchFamily="34" charset="0"/>
              </a:rPr>
              <a:t>des activités: échanger; créer, tester, adapter des outils-approches pédagogiques; travail en groupe transnational; collaboration virtuelle; activités locales; réalisations communes</a:t>
            </a:r>
            <a:endParaRPr lang="fr-FR" sz="1200" dirty="0">
              <a:solidFill>
                <a:schemeClr val="bg1"/>
              </a:solidFill>
              <a:latin typeface="Verdana" pitchFamily="34" charset="0"/>
              <a:ea typeface="Verdana" pitchFamily="34" charset="0"/>
              <a:cs typeface="Verdana" pitchFamily="34" charset="0"/>
            </a:endParaRPr>
          </a:p>
        </p:txBody>
      </p:sp>
      <p:sp>
        <p:nvSpPr>
          <p:cNvPr id="21" name="Rectangle à coins arrondis 20"/>
          <p:cNvSpPr/>
          <p:nvPr/>
        </p:nvSpPr>
        <p:spPr>
          <a:xfrm rot="16200000">
            <a:off x="6743252" y="2765839"/>
            <a:ext cx="4091561" cy="461358"/>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2000" b="1" dirty="0" smtClean="0">
                <a:solidFill>
                  <a:srgbClr val="002060"/>
                </a:solidFill>
                <a:latin typeface="Verdana" panose="020B0604030504040204" pitchFamily="34" charset="0"/>
                <a:ea typeface="Verdana" panose="020B0604030504040204" pitchFamily="34" charset="0"/>
                <a:cs typeface="Verdana" panose="020B0604030504040204" pitchFamily="34" charset="0"/>
              </a:rPr>
              <a:t>Flexibilité !</a:t>
            </a:r>
            <a:endParaRPr lang="fr-BE" sz="2000" b="1"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431237700"/>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Personnalisé 1">
      <a:dk1>
        <a:sysClr val="windowText" lastClr="000000"/>
      </a:dk1>
      <a:lt1>
        <a:sysClr val="window" lastClr="FFFFFF"/>
      </a:lt1>
      <a:dk2>
        <a:srgbClr val="44546A"/>
      </a:dk2>
      <a:lt2>
        <a:srgbClr val="E7E6E6"/>
      </a:lt2>
      <a:accent1>
        <a:srgbClr val="5B9BD5"/>
      </a:accent1>
      <a:accent2>
        <a:srgbClr val="FF0000"/>
      </a:accent2>
      <a:accent3>
        <a:srgbClr val="A5A5A5"/>
      </a:accent3>
      <a:accent4>
        <a:srgbClr val="ED7D31"/>
      </a:accent4>
      <a:accent5>
        <a:srgbClr val="4472C4"/>
      </a:accent5>
      <a:accent6>
        <a:srgbClr val="70AD47"/>
      </a:accent6>
      <a:hlink>
        <a:srgbClr val="0563C1"/>
      </a:hlink>
      <a:folHlink>
        <a:srgbClr val="6F3B5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1345</TotalTime>
  <Words>1096</Words>
  <Application>Microsoft Office PowerPoint</Application>
  <PresentationFormat>Affichage à l'écran (16:9)</PresentationFormat>
  <Paragraphs>189</Paragraphs>
  <Slides>18</Slides>
  <Notes>18</Notes>
  <HiddenSlides>0</HiddenSlides>
  <MMClips>0</MMClips>
  <ScaleCrop>false</ScaleCrop>
  <HeadingPairs>
    <vt:vector size="8" baseType="variant">
      <vt:variant>
        <vt:lpstr>Polices utilisées</vt:lpstr>
      </vt:variant>
      <vt:variant>
        <vt:i4>6</vt:i4>
      </vt:variant>
      <vt:variant>
        <vt:lpstr>Thème</vt:lpstr>
      </vt:variant>
      <vt:variant>
        <vt:i4>1</vt:i4>
      </vt:variant>
      <vt:variant>
        <vt:lpstr>Serveurs OLE incorporés</vt:lpstr>
      </vt:variant>
      <vt:variant>
        <vt:i4>1</vt:i4>
      </vt:variant>
      <vt:variant>
        <vt:lpstr>Titres des diapositives</vt:lpstr>
      </vt:variant>
      <vt:variant>
        <vt:i4>18</vt:i4>
      </vt:variant>
    </vt:vector>
  </HeadingPairs>
  <TitlesOfParts>
    <vt:vector size="26" baseType="lpstr">
      <vt:lpstr>Cambria</vt:lpstr>
      <vt:lpstr>Wingdings</vt:lpstr>
      <vt:lpstr>Calibri</vt:lpstr>
      <vt:lpstr>Verdana</vt:lpstr>
      <vt:lpstr>Arial</vt:lpstr>
      <vt:lpstr>Times New Roman</vt:lpstr>
      <vt:lpstr>Thème Office</vt:lpstr>
      <vt:lpstr>Feuille de calcul</vt:lpstr>
      <vt:lpstr>    ERASMUS+ dans l’enseignement scolaire Donatienne de San - Gestionnaire AC2  AEF-Europe  </vt:lpstr>
      <vt:lpstr>ERASMUS+ : ÉCHANGER, COOPÉRER &amp; APPRENDRE</vt:lpstr>
      <vt:lpstr>ERASMUS+ : UN PROGRAMME OUVERT SUR LE MONDE</vt:lpstr>
      <vt:lpstr> ACTION CLÉ 1</vt:lpstr>
      <vt:lpstr>PROJET DE MOBILITÉ = ALLER SE FORMER À L’ÉTRANGER</vt:lpstr>
      <vt:lpstr>STAGES EN ENTREPRISE POUR LE QUALIFIANT</vt:lpstr>
      <vt:lpstr> ACTION CLÉ 2</vt:lpstr>
      <vt:lpstr>DEUX TYPES DE PARTENARIATS</vt:lpstr>
      <vt:lpstr>QUI PEUT PARTICIPER ?</vt:lpstr>
      <vt:lpstr>EN + : PARTENARIATS D’ÉCHANGES SCOLAIRES</vt:lpstr>
      <vt:lpstr>UNE DIVERSITE DE THEMATIQUES POSSIBLES</vt:lpstr>
      <vt:lpstr>L’ENSEIGNEMENT SCOLAIRE EN AC2 DEPUIS 2014</vt:lpstr>
      <vt:lpstr>COMBATTRE LE DÉCROCHAGE SCOLAIRE DANS LE CADRE D’ERASMUS+</vt:lpstr>
      <vt:lpstr>SE LANCER ?</vt:lpstr>
      <vt:lpstr>UNE ÉQUIPE ET DES OUTILS POUR VOUS AIDER</vt:lpstr>
      <vt:lpstr> TRANSNATIONAL COOPERATION ACTIVITIES (TCA)</vt:lpstr>
      <vt:lpstr>ERASMUS+: ILS LE VIVENT ET VOUS EN PARLENT !</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(OR SLIDEDOC) TITLE</dc:title>
  <dc:creator>PARADELA GONCALVES Silvia</dc:creator>
  <cp:lastModifiedBy>Diane Englebert</cp:lastModifiedBy>
  <cp:revision>129</cp:revision>
  <cp:lastPrinted>2018-09-05T08:01:05Z</cp:lastPrinted>
  <dcterms:modified xsi:type="dcterms:W3CDTF">2019-09-12T15:12:16Z</dcterms:modified>
</cp:coreProperties>
</file>