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54" r:id="rId1"/>
  </p:sldMasterIdLst>
  <p:notesMasterIdLst>
    <p:notesMasterId r:id="rId15"/>
  </p:notesMasterIdLst>
  <p:sldIdLst>
    <p:sldId id="256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75" r:id="rId10"/>
    <p:sldId id="276" r:id="rId11"/>
    <p:sldId id="268" r:id="rId12"/>
    <p:sldId id="274" r:id="rId13"/>
    <p:sldId id="269" r:id="rId14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iane Englebert" initials="DE" lastIdx="1" clrIdx="0">
    <p:extLst>
      <p:ext uri="{19B8F6BF-5375-455C-9EA6-DF929625EA0E}">
        <p15:presenceInfo xmlns:p15="http://schemas.microsoft.com/office/powerpoint/2012/main" userId="Diane Englebert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588" autoAdjust="0"/>
    <p:restoredTop sz="85381" autoAdjust="0"/>
  </p:normalViewPr>
  <p:slideViewPr>
    <p:cSldViewPr>
      <p:cViewPr varScale="1">
        <p:scale>
          <a:sx n="63" d="100"/>
          <a:sy n="63" d="100"/>
        </p:scale>
        <p:origin x="1800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587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195BD7-D1B9-4D78-8C37-B18D0AA5DE04}" type="datetimeFigureOut">
              <a:rPr lang="fr-BE" smtClean="0"/>
              <a:t>12-09-19</a:t>
            </a:fld>
            <a:endParaRPr lang="fr-BE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BE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4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3B0E6E-EE78-4C5A-82FE-A3B004052F74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3456097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3B0E6E-EE78-4C5A-82FE-A3B004052F74}" type="slidenum">
              <a:rPr lang="fr-BE" smtClean="0"/>
              <a:t>1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2790212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3B0E6E-EE78-4C5A-82FE-A3B004052F74}" type="slidenum">
              <a:rPr lang="fr-BE" smtClean="0"/>
              <a:t>13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7135937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3B0E6E-EE78-4C5A-82FE-A3B004052F74}" type="slidenum">
              <a:rPr lang="fr-BE" smtClean="0"/>
              <a:t>2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7725794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3B0E6E-EE78-4C5A-82FE-A3B004052F74}" type="slidenum">
              <a:rPr lang="fr-BE" smtClean="0"/>
              <a:t>3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5748382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3B0E6E-EE78-4C5A-82FE-A3B004052F74}" type="slidenum">
              <a:rPr lang="fr-BE" smtClean="0"/>
              <a:t>4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9100356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3B0E6E-EE78-4C5A-82FE-A3B004052F74}" type="slidenum">
              <a:rPr lang="fr-BE" smtClean="0"/>
              <a:t>5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7615970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3B0E6E-EE78-4C5A-82FE-A3B004052F74}" type="slidenum">
              <a:rPr lang="fr-BE" smtClean="0"/>
              <a:t>6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8732859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3B0E6E-EE78-4C5A-82FE-A3B004052F74}" type="slidenum">
              <a:rPr lang="fr-BE" smtClean="0"/>
              <a:t>7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897568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3B0E6E-EE78-4C5A-82FE-A3B004052F74}" type="slidenum">
              <a:rPr lang="fr-BE" smtClean="0"/>
              <a:t>8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0846199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3B0E6E-EE78-4C5A-82FE-A3B004052F74}" type="slidenum">
              <a:rPr lang="fr-BE" smtClean="0"/>
              <a:t>11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6611029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3E2CC-528C-4056-89BD-CD4463AD3568}" type="datetime1">
              <a:rPr lang="en-US" smtClean="0"/>
              <a:t>9/12/2019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B972E-235A-4BBB-B4B5-425A929DA6D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884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EFA52-95BA-4333-81D7-B6C6F20624C8}" type="datetime1">
              <a:rPr lang="en-US" smtClean="0"/>
              <a:t>9/12/2019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B972E-235A-4BBB-B4B5-425A929DA6D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593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0D566-A4B1-4AE6-A162-BCD8D5B65987}" type="datetime1">
              <a:rPr lang="en-US" smtClean="0"/>
              <a:t>9/12/2019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B972E-235A-4BBB-B4B5-425A929DA6DF}" type="slidenum">
              <a:rPr lang="en-US" smtClean="0"/>
              <a:t>‹N°›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403058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9867B-493F-468E-B9DE-C99201CA22CA}" type="datetime1">
              <a:rPr lang="en-US" smtClean="0"/>
              <a:t>9/12/2019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B972E-235A-4BBB-B4B5-425A929DA6D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953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A13F0-7DD1-42E7-A474-47212C00F052}" type="datetime1">
              <a:rPr lang="en-US" smtClean="0"/>
              <a:t>9/12/2019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B972E-235A-4BBB-B4B5-425A929DA6DF}" type="slidenum">
              <a:rPr lang="en-US" smtClean="0"/>
              <a:t>‹N°›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629073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134E9-F846-4E7C-AC57-6D83B6921745}" type="datetime1">
              <a:rPr lang="en-US" smtClean="0"/>
              <a:t>9/12/2019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B972E-235A-4BBB-B4B5-425A929DA6D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6716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A87E0-AF65-47B5-AF3C-E4A493DA0F25}" type="datetime1">
              <a:rPr lang="en-US" smtClean="0"/>
              <a:t>9/12/2019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B972E-235A-4BBB-B4B5-425A929DA6D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8341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BCDE1-003E-4C05-B3C1-DDAD8F73AB6C}" type="datetime1">
              <a:rPr lang="en-US" smtClean="0"/>
              <a:t>9/12/2019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B972E-235A-4BBB-B4B5-425A929DA6D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9491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C9FB1-BAC9-4E85-AB8C-4A523C3E6CB2}" type="datetime1">
              <a:rPr lang="en-US" smtClean="0"/>
              <a:t>9/12/2019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B972E-235A-4BBB-B4B5-425A929DA6D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1198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EC60C-582D-4F92-8578-07D199E48A98}" type="datetime1">
              <a:rPr lang="en-US" smtClean="0"/>
              <a:t>9/12/2019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B972E-235A-4BBB-B4B5-425A929DA6D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9627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D89AB-A444-4877-B365-732010ECA801}" type="datetime1">
              <a:rPr lang="en-US" smtClean="0"/>
              <a:t>9/12/2019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B972E-235A-4BBB-B4B5-425A929DA6D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9690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2531C-227B-40B2-9059-EBBB35E7FD94}" type="datetime1">
              <a:rPr lang="en-US" smtClean="0"/>
              <a:t>9/12/2019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B972E-235A-4BBB-B4B5-425A929DA6D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24844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0A587-2243-4A19-B77D-C30D7C1C98B2}" type="datetime1">
              <a:rPr lang="en-US" smtClean="0"/>
              <a:t>9/12/2019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B972E-235A-4BBB-B4B5-425A929DA6D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2950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25E54-6C16-433F-938D-4D8FA5EEF37A}" type="datetime1">
              <a:rPr lang="en-US" smtClean="0"/>
              <a:t>9/12/2019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B972E-235A-4BBB-B4B5-425A929DA6D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8358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D299D-7374-4F94-B949-C56BDBAFCD20}" type="datetime1">
              <a:rPr lang="en-US" smtClean="0"/>
              <a:t>9/12/2019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B972E-235A-4BBB-B4B5-425A929DA6D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50293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DA4EA-6187-481E-96BF-DFD4602411EA}" type="datetime1">
              <a:rPr lang="en-US" smtClean="0"/>
              <a:t>9/12/2019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B972E-235A-4BBB-B4B5-425A929DA6D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2228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C1F58C-E3C2-497A-8A83-03CEBDE0D657}" type="datetime1">
              <a:rPr lang="en-US" smtClean="0"/>
              <a:t>9/12/2019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ACB972E-235A-4BBB-B4B5-425A929DA6D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0476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5" r:id="rId1"/>
    <p:sldLayoutId id="2147484056" r:id="rId2"/>
    <p:sldLayoutId id="2147484057" r:id="rId3"/>
    <p:sldLayoutId id="2147484058" r:id="rId4"/>
    <p:sldLayoutId id="2147484059" r:id="rId5"/>
    <p:sldLayoutId id="2147484060" r:id="rId6"/>
    <p:sldLayoutId id="2147484061" r:id="rId7"/>
    <p:sldLayoutId id="2147484062" r:id="rId8"/>
    <p:sldLayoutId id="2147484063" r:id="rId9"/>
    <p:sldLayoutId id="2147484064" r:id="rId10"/>
    <p:sldLayoutId id="2147484065" r:id="rId11"/>
    <p:sldLayoutId id="2147484066" r:id="rId12"/>
    <p:sldLayoutId id="2147484067" r:id="rId13"/>
    <p:sldLayoutId id="2147484068" r:id="rId14"/>
    <p:sldLayoutId id="2147484069" r:id="rId15"/>
    <p:sldLayoutId id="2147484070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atomsandco.eu/fr/" TargetMode="Externa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31640" y="3717032"/>
            <a:ext cx="5976664" cy="1224136"/>
          </a:xfrm>
        </p:spPr>
        <p:txBody>
          <a:bodyPr/>
          <a:lstStyle/>
          <a:p>
            <a:r>
              <a:rPr lang="en-US" b="1" dirty="0" err="1"/>
              <a:t>Octobre</a:t>
            </a:r>
            <a:r>
              <a:rPr lang="en-US" b="1" dirty="0"/>
              <a:t> </a:t>
            </a:r>
            <a:r>
              <a:rPr lang="en-US" b="1" dirty="0" smtClean="0"/>
              <a:t>2017 - </a:t>
            </a:r>
            <a:r>
              <a:rPr lang="en-US" b="1" dirty="0" err="1"/>
              <a:t>septembre</a:t>
            </a:r>
            <a:r>
              <a:rPr lang="en-US" b="1" dirty="0"/>
              <a:t> 2019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6034625"/>
            <a:ext cx="2089088" cy="596882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504" y="5832862"/>
            <a:ext cx="695004" cy="798645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196752"/>
            <a:ext cx="5847136" cy="1656184"/>
          </a:xfrm>
          <a:prstGeom prst="rect">
            <a:avLst/>
          </a:prstGeom>
        </p:spPr>
      </p:pic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B972E-235A-4BBB-B4B5-425A929DA6D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862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B972E-235A-4BBB-B4B5-425A929DA6DF}" type="slidenum">
              <a:rPr lang="en-US" smtClean="0"/>
              <a:t>10</a:t>
            </a:fld>
            <a:endParaRPr lang="en-US"/>
          </a:p>
        </p:txBody>
      </p:sp>
      <p:sp>
        <p:nvSpPr>
          <p:cNvPr id="3" name="ZoneTexte 2"/>
          <p:cNvSpPr txBox="1"/>
          <p:nvPr/>
        </p:nvSpPr>
        <p:spPr>
          <a:xfrm>
            <a:off x="1368114" y="476672"/>
            <a:ext cx="56166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2000" u="sng" dirty="0"/>
              <a:t>L</a:t>
            </a:r>
            <a:r>
              <a:rPr lang="fr-BE" sz="2000" u="sng" dirty="0" smtClean="0"/>
              <a:t>es participants à la formation de </a:t>
            </a:r>
            <a:br>
              <a:rPr lang="fr-BE" sz="2000" u="sng" dirty="0" smtClean="0"/>
            </a:br>
            <a:r>
              <a:rPr lang="fr-BE" sz="2000" u="sng" dirty="0" smtClean="0"/>
              <a:t>décembre 2018</a:t>
            </a:r>
            <a:endParaRPr lang="fr-BE" sz="2000" u="sng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234828"/>
            <a:ext cx="6408712" cy="4806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97787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4294967295"/>
          </p:nvPr>
        </p:nvSpPr>
        <p:spPr>
          <a:xfrm>
            <a:off x="251520" y="1628800"/>
            <a:ext cx="7380312" cy="3888432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endParaRPr lang="fr-FR" sz="1800" b="1" dirty="0">
              <a:solidFill>
                <a:schemeClr val="tx2">
                  <a:lumMod val="75000"/>
                </a:schemeClr>
              </a:solidFill>
            </a:endParaRPr>
          </a:p>
          <a:p>
            <a:pPr marL="0" lvl="0" indent="0">
              <a:buNone/>
            </a:pPr>
            <a:r>
              <a:rPr lang="en-GB" sz="2000" b="1" dirty="0" smtClean="0">
                <a:solidFill>
                  <a:schemeClr val="tx2">
                    <a:lumMod val="75000"/>
                  </a:schemeClr>
                </a:solidFill>
              </a:rPr>
              <a:t>But: </a:t>
            </a:r>
            <a:endParaRPr lang="en-GB" sz="2000" b="1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GB" dirty="0" err="1">
                <a:solidFill>
                  <a:schemeClr val="tx2">
                    <a:lumMod val="75000"/>
                  </a:schemeClr>
                </a:solidFill>
              </a:rPr>
              <a:t>E</a:t>
            </a:r>
            <a:r>
              <a:rPr lang="en-GB" sz="1800" dirty="0" err="1" smtClean="0">
                <a:solidFill>
                  <a:schemeClr val="tx2">
                    <a:lumMod val="75000"/>
                  </a:schemeClr>
                </a:solidFill>
              </a:rPr>
              <a:t>valuer</a:t>
            </a:r>
            <a:r>
              <a:rPr lang="en-GB" sz="18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GB" sz="1800" dirty="0">
                <a:solidFill>
                  <a:schemeClr val="tx2">
                    <a:lumMod val="75000"/>
                  </a:schemeClr>
                </a:solidFill>
              </a:rPr>
              <a:t>la </a:t>
            </a:r>
            <a:r>
              <a:rPr lang="en-GB" sz="1800" b="1" dirty="0">
                <a:solidFill>
                  <a:schemeClr val="tx2">
                    <a:lumMod val="75000"/>
                  </a:schemeClr>
                </a:solidFill>
              </a:rPr>
              <a:t>pertinence et l’adéquation du dispositif </a:t>
            </a:r>
            <a:r>
              <a:rPr lang="en-GB" sz="1800" dirty="0" err="1">
                <a:solidFill>
                  <a:schemeClr val="tx2">
                    <a:lumMod val="75000"/>
                  </a:schemeClr>
                </a:solidFill>
              </a:rPr>
              <a:t>construit</a:t>
            </a:r>
            <a:r>
              <a:rPr lang="en-GB" sz="18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GB" sz="1800" dirty="0" smtClean="0">
                <a:solidFill>
                  <a:schemeClr val="tx2">
                    <a:lumMod val="75000"/>
                  </a:schemeClr>
                </a:solidFill>
              </a:rPr>
              <a:t>par </a:t>
            </a:r>
            <a:r>
              <a:rPr lang="en-GB" sz="1800" dirty="0">
                <a:solidFill>
                  <a:schemeClr val="tx2">
                    <a:lumMod val="75000"/>
                  </a:schemeClr>
                </a:solidFill>
              </a:rPr>
              <a:t>le </a:t>
            </a:r>
            <a:r>
              <a:rPr lang="en-GB" sz="1800" dirty="0" err="1">
                <a:solidFill>
                  <a:schemeClr val="tx2">
                    <a:lumMod val="75000"/>
                  </a:schemeClr>
                </a:solidFill>
              </a:rPr>
              <a:t>projet</a:t>
            </a:r>
            <a:r>
              <a:rPr lang="en-GB" sz="18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GB" sz="1800" dirty="0" smtClean="0">
                <a:solidFill>
                  <a:schemeClr val="tx2">
                    <a:lumMod val="75000"/>
                  </a:schemeClr>
                </a:solidFill>
              </a:rPr>
              <a:t>ATOMS&amp;CO;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b="1" dirty="0" smtClean="0">
                <a:solidFill>
                  <a:schemeClr val="tx2">
                    <a:lumMod val="75000"/>
                  </a:schemeClr>
                </a:solidFill>
              </a:rPr>
              <a:t>Le t</a:t>
            </a:r>
            <a:r>
              <a:rPr lang="en-GB" sz="1800" b="1" dirty="0" smtClean="0">
                <a:solidFill>
                  <a:schemeClr val="tx2">
                    <a:lumMod val="75000"/>
                  </a:schemeClr>
                </a:solidFill>
              </a:rPr>
              <a:t>ester et </a:t>
            </a:r>
            <a:r>
              <a:rPr lang="en-GB" sz="1800" b="1" dirty="0" err="1" smtClean="0">
                <a:solidFill>
                  <a:schemeClr val="tx2">
                    <a:lumMod val="75000"/>
                  </a:schemeClr>
                </a:solidFill>
              </a:rPr>
              <a:t>l’adapter</a:t>
            </a:r>
            <a:r>
              <a:rPr lang="en-GB" sz="18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GB" sz="1800" dirty="0">
                <a:solidFill>
                  <a:schemeClr val="tx2">
                    <a:lumMod val="75000"/>
                  </a:schemeClr>
                </a:solidFill>
              </a:rPr>
              <a:t>en </a:t>
            </a:r>
            <a:r>
              <a:rPr lang="en-GB" sz="1800" dirty="0" smtClean="0">
                <a:solidFill>
                  <a:schemeClr val="tx2">
                    <a:lumMod val="75000"/>
                  </a:schemeClr>
                </a:solidFill>
              </a:rPr>
              <a:t>fonction </a:t>
            </a:r>
            <a:r>
              <a:rPr lang="en-GB" sz="1800" dirty="0">
                <a:solidFill>
                  <a:schemeClr val="tx2">
                    <a:lumMod val="75000"/>
                  </a:schemeClr>
                </a:solidFill>
              </a:rPr>
              <a:t>d’une grille </a:t>
            </a:r>
            <a:r>
              <a:rPr lang="en-GB" sz="1800" dirty="0" smtClean="0">
                <a:solidFill>
                  <a:schemeClr val="tx2">
                    <a:lumMod val="75000"/>
                  </a:schemeClr>
                </a:solidFill>
              </a:rPr>
              <a:t>commune;</a:t>
            </a:r>
            <a:endParaRPr lang="en-GB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G</a:t>
            </a:r>
            <a:r>
              <a:rPr lang="en-GB" sz="1800" dirty="0" smtClean="0">
                <a:solidFill>
                  <a:schemeClr val="tx2">
                    <a:lumMod val="75000"/>
                  </a:schemeClr>
                </a:solidFill>
              </a:rPr>
              <a:t>rille </a:t>
            </a:r>
            <a:r>
              <a:rPr lang="fr-FR" sz="1800" dirty="0">
                <a:solidFill>
                  <a:schemeClr val="tx2">
                    <a:lumMod val="75000"/>
                  </a:schemeClr>
                </a:solidFill>
              </a:rPr>
              <a:t>composée d’indicateurs d’évaluations de </a:t>
            </a: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</a:rPr>
              <a:t>résultats </a:t>
            </a:r>
            <a:r>
              <a:rPr lang="fr-FR" sz="1800" dirty="0">
                <a:solidFill>
                  <a:schemeClr val="tx2">
                    <a:lumMod val="75000"/>
                  </a:schemeClr>
                </a:solidFill>
              </a:rPr>
              <a:t>créée spécifiquement pour le </a:t>
            </a: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</a:rPr>
              <a:t>projet. Chacun </a:t>
            </a:r>
            <a:r>
              <a:rPr lang="fr-FR" sz="1800" dirty="0">
                <a:solidFill>
                  <a:schemeClr val="tx2">
                    <a:lumMod val="75000"/>
                  </a:schemeClr>
                </a:solidFill>
              </a:rPr>
              <a:t>des partenaires l’appliquera au sein de ses réalités propres.</a:t>
            </a:r>
            <a:endParaRPr lang="en-GB" sz="1800" dirty="0">
              <a:solidFill>
                <a:schemeClr val="tx2">
                  <a:lumMod val="75000"/>
                </a:schemeClr>
              </a:solidFill>
            </a:endParaRPr>
          </a:p>
          <a:p>
            <a:pPr marL="0" lvl="0" indent="0">
              <a:buNone/>
            </a:pPr>
            <a:endParaRPr lang="en-GB" sz="1800" b="1" u="sng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fr-FR" sz="1800" b="1" dirty="0">
                <a:solidFill>
                  <a:schemeClr val="tx2">
                    <a:lumMod val="75000"/>
                  </a:schemeClr>
                </a:solidFill>
              </a:rPr>
              <a:t> </a:t>
            </a:r>
            <a:endParaRPr lang="en-GB" sz="1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B972E-235A-4BBB-B4B5-425A929DA6DF}" type="slidenum">
              <a:rPr lang="en-US" smtClean="0"/>
              <a:t>11</a:t>
            </a:fld>
            <a:endParaRPr lang="en-US"/>
          </a:p>
        </p:txBody>
      </p:sp>
      <p:sp>
        <p:nvSpPr>
          <p:cNvPr id="4" name="ZoneTexte 3"/>
          <p:cNvSpPr txBox="1"/>
          <p:nvPr/>
        </p:nvSpPr>
        <p:spPr>
          <a:xfrm>
            <a:off x="507839" y="375340"/>
            <a:ext cx="6449475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fr-FR" sz="2000" b="1" u="sng" dirty="0" smtClean="0">
                <a:solidFill>
                  <a:schemeClr val="bg2">
                    <a:lumMod val="10000"/>
                  </a:schemeClr>
                </a:solidFill>
              </a:rPr>
              <a:t>4) </a:t>
            </a:r>
            <a:r>
              <a:rPr lang="fr-FR" sz="2000" b="1" u="sng" dirty="0" err="1" smtClean="0">
                <a:solidFill>
                  <a:schemeClr val="bg2">
                    <a:lumMod val="10000"/>
                  </a:schemeClr>
                </a:solidFill>
              </a:rPr>
              <a:t>Testing</a:t>
            </a:r>
            <a:r>
              <a:rPr lang="fr-FR" sz="2000" b="1" u="sng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fr-FR" sz="2000" b="1" u="sng" dirty="0">
                <a:solidFill>
                  <a:schemeClr val="bg2">
                    <a:lumMod val="10000"/>
                  </a:schemeClr>
                </a:solidFill>
              </a:rPr>
              <a:t>et adaptation du </a:t>
            </a:r>
            <a:r>
              <a:rPr lang="fr-FR" sz="2000" b="1" u="sng" dirty="0" smtClean="0">
                <a:solidFill>
                  <a:schemeClr val="bg2">
                    <a:lumMod val="10000"/>
                  </a:schemeClr>
                </a:solidFill>
              </a:rPr>
              <a:t>dispositif</a:t>
            </a:r>
            <a:endParaRPr lang="fr-FR" sz="2000" b="1" u="sng" dirty="0">
              <a:solidFill>
                <a:srgbClr val="FFC000"/>
              </a:solidFill>
            </a:endParaRPr>
          </a:p>
          <a:p>
            <a:pPr lvl="0"/>
            <a:endParaRPr lang="fr-FR" dirty="0">
              <a:solidFill>
                <a:schemeClr val="tx2">
                  <a:lumMod val="75000"/>
                </a:schemeClr>
              </a:solidFill>
            </a:endParaRPr>
          </a:p>
          <a:p>
            <a:pPr lvl="0"/>
            <a:endParaRPr lang="fr-FR" b="1" i="1" dirty="0" smtClean="0">
              <a:solidFill>
                <a:srgbClr val="99CC00"/>
              </a:solidFill>
            </a:endParaRPr>
          </a:p>
          <a:p>
            <a:pPr lvl="0"/>
            <a:r>
              <a:rPr lang="fr-FR" b="1" i="1" dirty="0" smtClean="0">
                <a:solidFill>
                  <a:srgbClr val="99CC00"/>
                </a:solidFill>
              </a:rPr>
              <a:t>Responsable</a:t>
            </a:r>
            <a:r>
              <a:rPr lang="fr-FR" i="1" dirty="0">
                <a:solidFill>
                  <a:srgbClr val="99CC00"/>
                </a:solidFill>
              </a:rPr>
              <a:t>: </a:t>
            </a:r>
            <a:r>
              <a:rPr lang="fr-FR" i="1" dirty="0" err="1">
                <a:solidFill>
                  <a:srgbClr val="99CC00"/>
                </a:solidFill>
              </a:rPr>
              <a:t>Trinijove</a:t>
            </a:r>
            <a:r>
              <a:rPr lang="fr-FR" i="1" dirty="0">
                <a:solidFill>
                  <a:srgbClr val="99CC00"/>
                </a:solidFill>
              </a:rPr>
              <a:t> et </a:t>
            </a:r>
            <a:r>
              <a:rPr lang="fr-FR" i="1" dirty="0" err="1">
                <a:solidFill>
                  <a:srgbClr val="99CC00"/>
                </a:solidFill>
              </a:rPr>
              <a:t>Escola</a:t>
            </a:r>
            <a:r>
              <a:rPr lang="fr-FR" i="1" dirty="0">
                <a:solidFill>
                  <a:srgbClr val="99CC00"/>
                </a:solidFill>
              </a:rPr>
              <a:t> L’</a:t>
            </a:r>
            <a:r>
              <a:rPr lang="fr-FR" i="1" dirty="0" err="1">
                <a:solidFill>
                  <a:srgbClr val="99CC00"/>
                </a:solidFill>
              </a:rPr>
              <a:t>Esperança</a:t>
            </a:r>
            <a:endParaRPr lang="en-GB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588039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FE80F1CB-3043-BD45-9277-5FD5583EE441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539552" y="1206218"/>
            <a:ext cx="7056784" cy="3878966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endParaRPr lang="en-GB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fr-FR" b="1" dirty="0">
                <a:solidFill>
                  <a:schemeClr val="tx2">
                    <a:lumMod val="75000"/>
                  </a:schemeClr>
                </a:solidFill>
              </a:rPr>
              <a:t>But </a:t>
            </a:r>
            <a:endParaRPr lang="fr-FR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fr-FR" b="1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fr-FR" dirty="0">
                <a:solidFill>
                  <a:schemeClr val="tx2">
                    <a:lumMod val="75000"/>
                  </a:schemeClr>
                </a:solidFill>
              </a:rPr>
              <a:t>Faire connaître les activités du projet et ses résultats, faire circuler l’information, les résultats et l’avancement du projet. </a:t>
            </a:r>
            <a:endParaRPr lang="en-GB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GB" dirty="0" err="1" smtClean="0">
                <a:solidFill>
                  <a:schemeClr val="tx2">
                    <a:lumMod val="75000"/>
                  </a:schemeClr>
                </a:solidFill>
              </a:rPr>
              <a:t>Création</a:t>
            </a:r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d’un </a:t>
            </a:r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logo;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Site internet (</a:t>
            </a:r>
            <a:r>
              <a:rPr lang="en-GB" dirty="0">
                <a:solidFill>
                  <a:schemeClr val="tx2">
                    <a:lumMod val="75000"/>
                  </a:schemeClr>
                </a:solidFill>
                <a:hlinkClick r:id="rId2"/>
              </a:rPr>
              <a:t>http://atomsandco.eu/fr</a:t>
            </a:r>
            <a:r>
              <a:rPr lang="en-GB" dirty="0" smtClean="0">
                <a:solidFill>
                  <a:schemeClr val="tx2">
                    <a:lumMod val="75000"/>
                  </a:schemeClr>
                </a:solidFill>
                <a:hlinkClick r:id="rId2"/>
              </a:rPr>
              <a:t>/</a:t>
            </a:r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GB" dirty="0" err="1" smtClean="0">
                <a:solidFill>
                  <a:schemeClr val="tx2">
                    <a:lumMod val="75000"/>
                  </a:schemeClr>
                </a:solidFill>
              </a:rPr>
              <a:t>n’hésitez</a:t>
            </a:r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 pas à y faire un tour!);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Newsletter;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FR" dirty="0">
                <a:solidFill>
                  <a:schemeClr val="tx2">
                    <a:lumMod val="75000"/>
                  </a:schemeClr>
                </a:solidFill>
              </a:rPr>
              <a:t>P</a:t>
            </a:r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age </a:t>
            </a:r>
            <a:r>
              <a:rPr lang="fr-FR" dirty="0">
                <a:solidFill>
                  <a:schemeClr val="tx2">
                    <a:lumMod val="75000"/>
                  </a:schemeClr>
                </a:solidFill>
              </a:rPr>
              <a:t>Facebook, etc. </a:t>
            </a:r>
          </a:p>
          <a:p>
            <a:pPr marL="0" indent="0">
              <a:buNone/>
            </a:pPr>
            <a:endParaRPr lang="fr-FR" b="1" dirty="0">
              <a:solidFill>
                <a:schemeClr val="tx2">
                  <a:lumMod val="75000"/>
                </a:schemeClr>
              </a:solidFill>
            </a:endParaRPr>
          </a:p>
          <a:p>
            <a:endParaRPr lang="fr-FR" dirty="0"/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B972E-235A-4BBB-B4B5-425A929DA6DF}" type="slidenum">
              <a:rPr lang="en-US" smtClean="0"/>
              <a:t>12</a:t>
            </a:fld>
            <a:endParaRPr lang="en-US"/>
          </a:p>
        </p:txBody>
      </p:sp>
      <p:sp>
        <p:nvSpPr>
          <p:cNvPr id="4" name="ZoneTexte 3"/>
          <p:cNvSpPr txBox="1"/>
          <p:nvPr/>
        </p:nvSpPr>
        <p:spPr>
          <a:xfrm>
            <a:off x="539552" y="260648"/>
            <a:ext cx="6417762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fr-FR" sz="2000" b="1" u="sng" spc="-50" dirty="0" smtClean="0">
                <a:solidFill>
                  <a:schemeClr val="bg2">
                    <a:lumMod val="10000"/>
                  </a:schemeClr>
                </a:solidFill>
              </a:rPr>
              <a:t>5) Disséminer </a:t>
            </a:r>
            <a:r>
              <a:rPr lang="fr-FR" sz="2000" b="1" u="sng" spc="-50" dirty="0">
                <a:solidFill>
                  <a:schemeClr val="bg2">
                    <a:lumMod val="10000"/>
                  </a:schemeClr>
                </a:solidFill>
              </a:rPr>
              <a:t>et exploiter les </a:t>
            </a:r>
            <a:r>
              <a:rPr lang="fr-FR" sz="2000" b="1" u="sng" spc="-50" dirty="0" smtClean="0">
                <a:solidFill>
                  <a:schemeClr val="bg2">
                    <a:lumMod val="10000"/>
                  </a:schemeClr>
                </a:solidFill>
              </a:rPr>
              <a:t>résultats</a:t>
            </a:r>
            <a:endParaRPr lang="fr-FR" sz="2000" b="1" dirty="0">
              <a:solidFill>
                <a:srgbClr val="FFC000"/>
              </a:solidFill>
            </a:endParaRPr>
          </a:p>
          <a:p>
            <a:pPr lvl="0"/>
            <a:endParaRPr lang="fr-FR" b="1" dirty="0">
              <a:solidFill>
                <a:schemeClr val="tx2">
                  <a:lumMod val="75000"/>
                </a:schemeClr>
              </a:solidFill>
            </a:endParaRPr>
          </a:p>
          <a:p>
            <a:pPr lvl="0"/>
            <a:endParaRPr lang="fr-FR" b="1" i="1" dirty="0" smtClean="0">
              <a:solidFill>
                <a:srgbClr val="99CC00"/>
              </a:solidFill>
            </a:endParaRPr>
          </a:p>
          <a:p>
            <a:pPr lvl="0"/>
            <a:r>
              <a:rPr lang="fr-FR" b="1" i="1" dirty="0" smtClean="0">
                <a:solidFill>
                  <a:srgbClr val="99CC00"/>
                </a:solidFill>
              </a:rPr>
              <a:t>Responsable </a:t>
            </a:r>
            <a:r>
              <a:rPr lang="fr-FR" i="1" dirty="0">
                <a:solidFill>
                  <a:srgbClr val="99CC00"/>
                </a:solidFill>
              </a:rPr>
              <a:t>: CEC</a:t>
            </a:r>
          </a:p>
        </p:txBody>
      </p:sp>
    </p:spTree>
    <p:extLst>
      <p:ext uri="{BB962C8B-B14F-4D97-AF65-F5344CB8AC3E}">
        <p14:creationId xmlns:p14="http://schemas.microsoft.com/office/powerpoint/2010/main" val="237759705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idx="4294967295"/>
          </p:nvPr>
        </p:nvSpPr>
        <p:spPr>
          <a:xfrm>
            <a:off x="0" y="260350"/>
            <a:ext cx="7886700" cy="864394"/>
          </a:xfrm>
        </p:spPr>
        <p:txBody>
          <a:bodyPr>
            <a:normAutofit fontScale="90000"/>
          </a:bodyPr>
          <a:lstStyle/>
          <a:p>
            <a:r>
              <a:rPr lang="fr-BE" b="1" dirty="0">
                <a:solidFill>
                  <a:schemeClr val="tx2"/>
                </a:solidFill>
              </a:rPr>
              <a:t/>
            </a:r>
            <a:br>
              <a:rPr lang="fr-BE" b="1" dirty="0">
                <a:solidFill>
                  <a:schemeClr val="tx2"/>
                </a:solidFill>
              </a:rPr>
            </a:br>
            <a:endParaRPr lang="fr-BE" b="1" dirty="0">
              <a:solidFill>
                <a:schemeClr val="tx2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4294967295"/>
          </p:nvPr>
        </p:nvSpPr>
        <p:spPr>
          <a:xfrm>
            <a:off x="323528" y="1484784"/>
            <a:ext cx="7886700" cy="433146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BE" sz="3600" b="1" dirty="0" smtClean="0"/>
              <a:t>Séminaire final… mais pas si final que ça! </a:t>
            </a:r>
          </a:p>
          <a:p>
            <a:pPr marL="0" indent="0">
              <a:buNone/>
            </a:pPr>
            <a:endParaRPr lang="fr-BE" sz="3600" b="1" dirty="0"/>
          </a:p>
          <a:p>
            <a:pPr marL="0" indent="0">
              <a:buNone/>
            </a:pPr>
            <a:endParaRPr lang="fr-BE" sz="3600" b="1" dirty="0" smtClean="0"/>
          </a:p>
          <a:p>
            <a:pPr marL="0" indent="0">
              <a:buNone/>
            </a:pPr>
            <a:r>
              <a:rPr lang="fr-BE" sz="3600" b="1" dirty="0" smtClean="0"/>
              <a:t>Merci pour votre attention! </a:t>
            </a:r>
            <a:endParaRPr lang="fr-BE" sz="3600" b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B972E-235A-4BBB-B4B5-425A929DA6DF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429406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9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idx="4294967295"/>
          </p:nvPr>
        </p:nvSpPr>
        <p:spPr>
          <a:xfrm>
            <a:off x="179512" y="332656"/>
            <a:ext cx="7543800" cy="909638"/>
          </a:xfrm>
        </p:spPr>
        <p:txBody>
          <a:bodyPr/>
          <a:lstStyle/>
          <a:p>
            <a:pPr algn="ctr"/>
            <a:r>
              <a:rPr lang="fr-BE" b="1" dirty="0">
                <a:solidFill>
                  <a:schemeClr val="tx2"/>
                </a:solidFill>
              </a:rPr>
              <a:t>Contexte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4294967295"/>
          </p:nvPr>
        </p:nvSpPr>
        <p:spPr>
          <a:xfrm>
            <a:off x="985634" y="3861048"/>
            <a:ext cx="6552728" cy="2153452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fr-FR" sz="2000" dirty="0" smtClean="0">
                <a:solidFill>
                  <a:schemeClr val="tx2">
                    <a:lumMod val="75000"/>
                  </a:schemeClr>
                </a:solidFill>
              </a:rPr>
              <a:t>But : </a:t>
            </a:r>
          </a:p>
          <a:p>
            <a:pPr marL="0" indent="0" algn="just">
              <a:buNone/>
              <a:tabLst>
                <a:tab pos="268288" algn="l"/>
              </a:tabLst>
            </a:pPr>
            <a:r>
              <a:rPr lang="fr-FR" sz="2000" b="1" dirty="0" smtClean="0">
                <a:solidFill>
                  <a:schemeClr val="tx2">
                    <a:lumMod val="75000"/>
                  </a:schemeClr>
                </a:solidFill>
              </a:rPr>
              <a:t>-  </a:t>
            </a:r>
            <a:r>
              <a:rPr lang="fr-FR" sz="2000" b="1" u="sng" dirty="0" smtClean="0">
                <a:solidFill>
                  <a:schemeClr val="tx2">
                    <a:lumMod val="75000"/>
                  </a:schemeClr>
                </a:solidFill>
              </a:rPr>
              <a:t>renforcer </a:t>
            </a:r>
            <a:r>
              <a:rPr lang="fr-FR" sz="2000" b="1" u="sng" dirty="0">
                <a:solidFill>
                  <a:schemeClr val="tx2">
                    <a:lumMod val="75000"/>
                  </a:schemeClr>
                </a:solidFill>
              </a:rPr>
              <a:t>les liens</a:t>
            </a:r>
            <a:r>
              <a:rPr lang="fr-FR" sz="20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fr-FR" sz="2000" dirty="0" smtClean="0">
                <a:solidFill>
                  <a:schemeClr val="tx2">
                    <a:lumMod val="75000"/>
                  </a:schemeClr>
                </a:solidFill>
              </a:rPr>
              <a:t>entre l’enseignement</a:t>
            </a:r>
            <a:r>
              <a:rPr lang="fr-FR" sz="2000" dirty="0">
                <a:solidFill>
                  <a:schemeClr val="tx2">
                    <a:lumMod val="75000"/>
                  </a:schemeClr>
                </a:solidFill>
              </a:rPr>
              <a:t>, les acteurs </a:t>
            </a:r>
            <a:r>
              <a:rPr lang="fr-FR" sz="2000" dirty="0" smtClean="0">
                <a:solidFill>
                  <a:schemeClr val="tx2">
                    <a:lumMod val="75000"/>
                  </a:schemeClr>
                </a:solidFill>
              </a:rPr>
              <a:t>	de </a:t>
            </a:r>
            <a:r>
              <a:rPr lang="fr-FR" sz="2000" dirty="0">
                <a:solidFill>
                  <a:schemeClr val="tx2">
                    <a:lumMod val="75000"/>
                  </a:schemeClr>
                </a:solidFill>
              </a:rPr>
              <a:t>l’aide sociale et les </a:t>
            </a:r>
            <a:r>
              <a:rPr lang="fr-FR" sz="2000" dirty="0" smtClean="0">
                <a:solidFill>
                  <a:schemeClr val="tx2">
                    <a:lumMod val="75000"/>
                  </a:schemeClr>
                </a:solidFill>
              </a:rPr>
              <a:t>familles.</a:t>
            </a:r>
            <a:endParaRPr lang="fr-FR" sz="2000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 algn="just">
              <a:buNone/>
              <a:tabLst>
                <a:tab pos="268288" algn="l"/>
              </a:tabLst>
            </a:pPr>
            <a:r>
              <a:rPr lang="fr-FR" sz="2000" b="1" dirty="0" smtClean="0">
                <a:solidFill>
                  <a:schemeClr val="tx2">
                    <a:lumMod val="75000"/>
                  </a:schemeClr>
                </a:solidFill>
              </a:rPr>
              <a:t>-	</a:t>
            </a:r>
            <a:r>
              <a:rPr lang="fr-FR" sz="2000" b="1" u="sng" dirty="0" smtClean="0">
                <a:solidFill>
                  <a:schemeClr val="tx2">
                    <a:lumMod val="75000"/>
                  </a:schemeClr>
                </a:solidFill>
              </a:rPr>
              <a:t>l’inclusion </a:t>
            </a:r>
            <a:r>
              <a:rPr lang="fr-FR" sz="2000" b="1" u="sng" dirty="0">
                <a:solidFill>
                  <a:schemeClr val="tx2">
                    <a:lumMod val="75000"/>
                  </a:schemeClr>
                </a:solidFill>
              </a:rPr>
              <a:t>des familles</a:t>
            </a:r>
            <a:r>
              <a:rPr lang="fr-FR" sz="20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fr-FR" sz="2000" dirty="0">
                <a:solidFill>
                  <a:schemeClr val="tx2">
                    <a:lumMod val="75000"/>
                  </a:schemeClr>
                </a:solidFill>
              </a:rPr>
              <a:t>dans le processus de </a:t>
            </a:r>
            <a:r>
              <a:rPr lang="fr-FR" sz="2000" dirty="0" smtClean="0">
                <a:solidFill>
                  <a:schemeClr val="tx2">
                    <a:lumMod val="75000"/>
                  </a:schemeClr>
                </a:solidFill>
              </a:rPr>
              <a:t>	décrochage </a:t>
            </a:r>
            <a:r>
              <a:rPr lang="fr-FR" sz="2000" dirty="0">
                <a:solidFill>
                  <a:schemeClr val="tx2">
                    <a:lumMod val="75000"/>
                  </a:schemeClr>
                </a:solidFill>
              </a:rPr>
              <a:t>scolaire </a:t>
            </a:r>
            <a:r>
              <a:rPr lang="fr-FR" sz="2000" dirty="0" smtClean="0">
                <a:solidFill>
                  <a:schemeClr val="tx2">
                    <a:lumMod val="75000"/>
                  </a:schemeClr>
                </a:solidFill>
              </a:rPr>
              <a:t>pour rendre </a:t>
            </a:r>
            <a:r>
              <a:rPr lang="fr-FR" sz="2000" dirty="0">
                <a:solidFill>
                  <a:schemeClr val="tx2">
                    <a:lumMod val="75000"/>
                  </a:schemeClr>
                </a:solidFill>
              </a:rPr>
              <a:t>plus égalitaire le </a:t>
            </a:r>
            <a:r>
              <a:rPr lang="fr-FR" sz="2000" dirty="0" smtClean="0">
                <a:solidFill>
                  <a:schemeClr val="tx2">
                    <a:lumMod val="75000"/>
                  </a:schemeClr>
                </a:solidFill>
              </a:rPr>
              <a:t>	parcours </a:t>
            </a:r>
            <a:r>
              <a:rPr lang="fr-FR" sz="2000" dirty="0">
                <a:solidFill>
                  <a:schemeClr val="tx2">
                    <a:lumMod val="75000"/>
                  </a:schemeClr>
                </a:solidFill>
              </a:rPr>
              <a:t>scolaire des enfants. </a:t>
            </a:r>
          </a:p>
        </p:txBody>
      </p:sp>
      <p:sp>
        <p:nvSpPr>
          <p:cNvPr id="4" name="Flèche droite 3"/>
          <p:cNvSpPr/>
          <p:nvPr/>
        </p:nvSpPr>
        <p:spPr>
          <a:xfrm>
            <a:off x="261818" y="1461080"/>
            <a:ext cx="432048" cy="288032"/>
          </a:xfrm>
          <a:prstGeom prst="rightArrow">
            <a:avLst>
              <a:gd name="adj1" fmla="val 50000"/>
              <a:gd name="adj2" fmla="val 7442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5" name="ZoneTexte 4"/>
          <p:cNvSpPr txBox="1"/>
          <p:nvPr/>
        </p:nvSpPr>
        <p:spPr>
          <a:xfrm>
            <a:off x="827584" y="1321290"/>
            <a:ext cx="686882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000" dirty="0"/>
              <a:t>P</a:t>
            </a:r>
            <a:r>
              <a:rPr lang="fr-BE" sz="2000" dirty="0" smtClean="0"/>
              <a:t>récédent projet ATOMS (2013-2015): transfert de la méthodologie des SAS.</a:t>
            </a:r>
          </a:p>
          <a:p>
            <a:endParaRPr lang="fr-BE" sz="2000" dirty="0" smtClean="0"/>
          </a:p>
          <a:p>
            <a:r>
              <a:rPr lang="fr-BE" sz="2000" dirty="0" smtClean="0"/>
              <a:t>Conclusion du projet: les facteurs familiaux ne sont pas suffisamment pris en compte dans la lutte contre le DS</a:t>
            </a:r>
            <a:endParaRPr lang="fr-BE" sz="2000" dirty="0"/>
          </a:p>
        </p:txBody>
      </p:sp>
      <p:sp>
        <p:nvSpPr>
          <p:cNvPr id="7" name="Flèche courbée vers la droite 6"/>
          <p:cNvSpPr/>
          <p:nvPr/>
        </p:nvSpPr>
        <p:spPr>
          <a:xfrm>
            <a:off x="1418369" y="2934602"/>
            <a:ext cx="527711" cy="52219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2276794" y="3083545"/>
            <a:ext cx="4680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000" dirty="0" smtClean="0"/>
              <a:t>Base du projet ATOMS&amp;CO</a:t>
            </a:r>
            <a:endParaRPr lang="fr-BE" sz="2000" dirty="0"/>
          </a:p>
        </p:txBody>
      </p:sp>
      <p:sp>
        <p:nvSpPr>
          <p:cNvPr id="9" name="Flèche vers le bas 8"/>
          <p:cNvSpPr/>
          <p:nvPr/>
        </p:nvSpPr>
        <p:spPr>
          <a:xfrm>
            <a:off x="3563888" y="3483655"/>
            <a:ext cx="360040" cy="377393"/>
          </a:xfrm>
          <a:prstGeom prst="down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B972E-235A-4BBB-B4B5-425A929DA6D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212957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idx="4294967295"/>
          </p:nvPr>
        </p:nvSpPr>
        <p:spPr>
          <a:xfrm>
            <a:off x="0" y="203259"/>
            <a:ext cx="7543800" cy="977900"/>
          </a:xfrm>
        </p:spPr>
        <p:txBody>
          <a:bodyPr/>
          <a:lstStyle/>
          <a:p>
            <a:pPr algn="ctr"/>
            <a:r>
              <a:rPr lang="fr-BE" b="1" dirty="0">
                <a:solidFill>
                  <a:schemeClr val="tx2"/>
                </a:solidFill>
              </a:rPr>
              <a:t>Partenaires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69384" y="3412853"/>
            <a:ext cx="1757096" cy="638944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60032" y="3410569"/>
            <a:ext cx="2536411" cy="641228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04048" y="1421003"/>
            <a:ext cx="840104" cy="1124082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38854" y="4797152"/>
            <a:ext cx="1418155" cy="1074361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62045" y="4622501"/>
            <a:ext cx="1102070" cy="1249012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869384" y="1266084"/>
            <a:ext cx="1757096" cy="1748961"/>
          </a:xfrm>
          <a:prstGeom prst="rect">
            <a:avLst/>
          </a:prstGeom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B972E-235A-4BBB-B4B5-425A929DA6D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7530060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4294967295"/>
          </p:nvPr>
        </p:nvSpPr>
        <p:spPr>
          <a:xfrm>
            <a:off x="323528" y="331121"/>
            <a:ext cx="7525395" cy="100964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3800" b="1" dirty="0" smtClean="0">
                <a:solidFill>
                  <a:schemeClr val="tx2"/>
                </a:solidFill>
                <a:latin typeface="+mj-lt"/>
              </a:rPr>
              <a:t>Objectif principal</a:t>
            </a:r>
          </a:p>
          <a:p>
            <a:pPr marL="0" indent="0" algn="just">
              <a:buNone/>
            </a:pPr>
            <a:endParaRPr lang="fr-FR" sz="2600" b="1" u="sng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 algn="just">
              <a:buNone/>
            </a:pPr>
            <a:endParaRPr lang="fr-FR" sz="1900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fr-BE" dirty="0"/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B972E-235A-4BBB-B4B5-425A929DA6DF}" type="slidenum">
              <a:rPr lang="en-US" smtClean="0"/>
              <a:t>4</a:t>
            </a:fld>
            <a:endParaRPr lang="en-US"/>
          </a:p>
        </p:txBody>
      </p:sp>
      <p:sp>
        <p:nvSpPr>
          <p:cNvPr id="7" name="Flèche droite 6"/>
          <p:cNvSpPr/>
          <p:nvPr/>
        </p:nvSpPr>
        <p:spPr>
          <a:xfrm>
            <a:off x="310496" y="2877036"/>
            <a:ext cx="936104" cy="720080"/>
          </a:xfrm>
          <a:prstGeom prst="rightArrow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rgbClr val="C0000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403648" y="2636912"/>
            <a:ext cx="59046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2400" dirty="0">
                <a:solidFill>
                  <a:schemeClr val="tx2">
                    <a:lumMod val="75000"/>
                  </a:schemeClr>
                </a:solidFill>
              </a:rPr>
              <a:t>Développer et mettre en place un </a:t>
            </a:r>
            <a:r>
              <a:rPr lang="fr-FR" sz="2400" b="1" dirty="0">
                <a:solidFill>
                  <a:schemeClr val="tx2">
                    <a:lumMod val="75000"/>
                  </a:schemeClr>
                </a:solidFill>
              </a:rPr>
              <a:t>dispositif d’accrochage scolaire </a:t>
            </a:r>
            <a:r>
              <a:rPr lang="fr-FR" sz="2400" dirty="0">
                <a:solidFill>
                  <a:schemeClr val="tx2">
                    <a:lumMod val="75000"/>
                  </a:schemeClr>
                </a:solidFill>
              </a:rPr>
              <a:t>centré sur </a:t>
            </a:r>
            <a:r>
              <a:rPr lang="fr-FR" sz="2400" b="1" dirty="0">
                <a:solidFill>
                  <a:schemeClr val="tx2">
                    <a:lumMod val="75000"/>
                  </a:schemeClr>
                </a:solidFill>
              </a:rPr>
              <a:t>l’inclusion des familles</a:t>
            </a:r>
            <a:r>
              <a:rPr lang="fr-FR" sz="2400" dirty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60966031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idx="4294967295"/>
          </p:nvPr>
        </p:nvSpPr>
        <p:spPr>
          <a:xfrm>
            <a:off x="0" y="620713"/>
            <a:ext cx="7543800" cy="1187450"/>
          </a:xfrm>
        </p:spPr>
        <p:txBody>
          <a:bodyPr/>
          <a:lstStyle/>
          <a:p>
            <a:pPr algn="ctr"/>
            <a:r>
              <a:rPr lang="fr-BE" b="1" dirty="0">
                <a:solidFill>
                  <a:schemeClr val="tx2"/>
                </a:solidFill>
              </a:rPr>
              <a:t>Publics cibles 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4294967295"/>
          </p:nvPr>
        </p:nvSpPr>
        <p:spPr>
          <a:xfrm>
            <a:off x="395536" y="1556792"/>
            <a:ext cx="7543800" cy="4022725"/>
          </a:xfrm>
        </p:spPr>
        <p:txBody>
          <a:bodyPr/>
          <a:lstStyle/>
          <a:p>
            <a:pPr lvl="0"/>
            <a:endParaRPr lang="fr-FR" sz="2000" dirty="0">
              <a:solidFill>
                <a:schemeClr val="tx2">
                  <a:lumMod val="75000"/>
                </a:schemeClr>
              </a:solidFill>
            </a:endParaRPr>
          </a:p>
          <a:p>
            <a:pPr marL="444500" indent="-444500" algn="just">
              <a:buFont typeface="Wingdings" panose="05000000000000000000" pitchFamily="2" charset="2"/>
              <a:buChar char="q"/>
            </a:pPr>
            <a:r>
              <a:rPr lang="fr-FR" sz="2000" dirty="0" smtClean="0">
                <a:solidFill>
                  <a:schemeClr val="tx2">
                    <a:lumMod val="75000"/>
                  </a:schemeClr>
                </a:solidFill>
              </a:rPr>
              <a:t>Les </a:t>
            </a:r>
            <a:r>
              <a:rPr lang="fr-FR" sz="2000" b="1" dirty="0">
                <a:solidFill>
                  <a:schemeClr val="tx2">
                    <a:lumMod val="75000"/>
                  </a:schemeClr>
                </a:solidFill>
              </a:rPr>
              <a:t>familles</a:t>
            </a:r>
            <a:r>
              <a:rPr lang="fr-FR" sz="20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fr-FR" sz="2000" dirty="0" smtClean="0">
                <a:solidFill>
                  <a:schemeClr val="tx2">
                    <a:lumMod val="75000"/>
                  </a:schemeClr>
                </a:solidFill>
              </a:rPr>
              <a:t>avec enfants entre </a:t>
            </a:r>
            <a:r>
              <a:rPr lang="fr-FR" sz="2000" dirty="0">
                <a:solidFill>
                  <a:schemeClr val="tx2">
                    <a:lumMod val="75000"/>
                  </a:schemeClr>
                </a:solidFill>
              </a:rPr>
              <a:t>de 6 à 18 ans;</a:t>
            </a:r>
          </a:p>
          <a:p>
            <a:pPr marL="444500" indent="-444500" algn="just">
              <a:buFont typeface="Wingdings" panose="05000000000000000000" pitchFamily="2" charset="2"/>
              <a:buChar char="q"/>
            </a:pPr>
            <a:endParaRPr lang="en-GB" sz="2000" dirty="0">
              <a:solidFill>
                <a:schemeClr val="tx2">
                  <a:lumMod val="75000"/>
                </a:schemeClr>
              </a:solidFill>
            </a:endParaRPr>
          </a:p>
          <a:p>
            <a:pPr marL="444500" lvl="0" indent="-444500" algn="just">
              <a:buFont typeface="Wingdings" panose="05000000000000000000" pitchFamily="2" charset="2"/>
              <a:buChar char="q"/>
            </a:pPr>
            <a:r>
              <a:rPr lang="fr-FR" sz="2000" dirty="0">
                <a:solidFill>
                  <a:schemeClr val="tx2">
                    <a:lumMod val="75000"/>
                  </a:schemeClr>
                </a:solidFill>
              </a:rPr>
              <a:t>Les </a:t>
            </a:r>
            <a:r>
              <a:rPr lang="fr-FR" sz="2000" b="1" dirty="0">
                <a:solidFill>
                  <a:schemeClr val="tx2">
                    <a:lumMod val="75000"/>
                  </a:schemeClr>
                </a:solidFill>
              </a:rPr>
              <a:t>écoles </a:t>
            </a:r>
            <a:r>
              <a:rPr lang="fr-FR" sz="2000" b="1" dirty="0" smtClean="0">
                <a:solidFill>
                  <a:schemeClr val="tx2">
                    <a:lumMod val="75000"/>
                  </a:schemeClr>
                </a:solidFill>
              </a:rPr>
              <a:t>primaires </a:t>
            </a:r>
            <a:r>
              <a:rPr lang="fr-FR" sz="2000" b="1" dirty="0">
                <a:solidFill>
                  <a:schemeClr val="tx2">
                    <a:lumMod val="75000"/>
                  </a:schemeClr>
                </a:solidFill>
              </a:rPr>
              <a:t>ou </a:t>
            </a:r>
            <a:r>
              <a:rPr lang="fr-FR" sz="2000" b="1" dirty="0" smtClean="0">
                <a:solidFill>
                  <a:schemeClr val="tx2">
                    <a:lumMod val="75000"/>
                  </a:schemeClr>
                </a:solidFill>
              </a:rPr>
              <a:t>secondaires </a:t>
            </a:r>
            <a:r>
              <a:rPr lang="fr-FR" sz="2000" dirty="0">
                <a:solidFill>
                  <a:schemeClr val="tx2">
                    <a:lumMod val="75000"/>
                  </a:schemeClr>
                </a:solidFill>
              </a:rPr>
              <a:t>;</a:t>
            </a:r>
          </a:p>
          <a:p>
            <a:pPr marL="444500" lvl="0" indent="-444500" algn="just">
              <a:buFont typeface="Wingdings" panose="05000000000000000000" pitchFamily="2" charset="2"/>
              <a:buChar char="q"/>
            </a:pPr>
            <a:endParaRPr lang="fr-FR" sz="2000" dirty="0">
              <a:solidFill>
                <a:schemeClr val="tx2">
                  <a:lumMod val="75000"/>
                </a:schemeClr>
              </a:solidFill>
            </a:endParaRPr>
          </a:p>
          <a:p>
            <a:pPr marL="444500" lvl="0" indent="-444500" algn="just">
              <a:buFont typeface="Wingdings" panose="05000000000000000000" pitchFamily="2" charset="2"/>
              <a:buChar char="q"/>
            </a:pPr>
            <a:r>
              <a:rPr lang="fr-FR" sz="2000" dirty="0">
                <a:solidFill>
                  <a:schemeClr val="tx2">
                    <a:lumMod val="75000"/>
                  </a:schemeClr>
                </a:solidFill>
              </a:rPr>
              <a:t>Les </a:t>
            </a:r>
            <a:r>
              <a:rPr lang="fr-FR" sz="2000" b="1" dirty="0">
                <a:solidFill>
                  <a:schemeClr val="tx2">
                    <a:lumMod val="75000"/>
                  </a:schemeClr>
                </a:solidFill>
              </a:rPr>
              <a:t>acteurs de l'aide </a:t>
            </a:r>
            <a:r>
              <a:rPr lang="fr-FR" sz="2000" b="1" dirty="0" smtClean="0">
                <a:solidFill>
                  <a:schemeClr val="tx2">
                    <a:lumMod val="75000"/>
                  </a:schemeClr>
                </a:solidFill>
              </a:rPr>
              <a:t>sociale et de terrain </a:t>
            </a:r>
            <a:r>
              <a:rPr lang="fr-FR" sz="2000" dirty="0">
                <a:solidFill>
                  <a:schemeClr val="tx2">
                    <a:lumMod val="75000"/>
                  </a:schemeClr>
                </a:solidFill>
              </a:rPr>
              <a:t>(Assistants sociaux, éducateurs, Aide à la jeunesse, services publics</a:t>
            </a:r>
            <a:r>
              <a:rPr lang="fr-FR" sz="2000" dirty="0" smtClean="0">
                <a:solidFill>
                  <a:schemeClr val="tx2">
                    <a:lumMod val="75000"/>
                  </a:schemeClr>
                </a:solidFill>
              </a:rPr>
              <a:t>, SAJ,…).</a:t>
            </a:r>
            <a:endParaRPr lang="en-GB" sz="2000" dirty="0">
              <a:solidFill>
                <a:schemeClr val="tx2">
                  <a:lumMod val="75000"/>
                </a:schemeClr>
              </a:solidFill>
            </a:endParaRPr>
          </a:p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B972E-235A-4BBB-B4B5-425A929DA6D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756202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idx="4294967295"/>
          </p:nvPr>
        </p:nvSpPr>
        <p:spPr>
          <a:xfrm>
            <a:off x="0" y="404813"/>
            <a:ext cx="7467600" cy="725487"/>
          </a:xfrm>
        </p:spPr>
        <p:txBody>
          <a:bodyPr/>
          <a:lstStyle/>
          <a:p>
            <a:pPr algn="ctr"/>
            <a:r>
              <a:rPr lang="fr-BE" b="1" dirty="0" smtClean="0">
                <a:solidFill>
                  <a:schemeClr val="tx2"/>
                </a:solidFill>
              </a:rPr>
              <a:t>Productions </a:t>
            </a:r>
            <a:r>
              <a:rPr lang="fr-BE" b="1" dirty="0">
                <a:solidFill>
                  <a:schemeClr val="tx2"/>
                </a:solidFill>
              </a:rPr>
              <a:t>Intellectuelles 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4294967295"/>
          </p:nvPr>
        </p:nvSpPr>
        <p:spPr>
          <a:xfrm>
            <a:off x="179512" y="1451322"/>
            <a:ext cx="7920880" cy="4353941"/>
          </a:xfrm>
        </p:spPr>
        <p:txBody>
          <a:bodyPr>
            <a:normAutofit/>
          </a:bodyPr>
          <a:lstStyle/>
          <a:p>
            <a:pPr marL="0" lvl="0" indent="0" algn="ctr">
              <a:buNone/>
            </a:pPr>
            <a:r>
              <a:rPr lang="fr-FR" sz="2000" b="1" u="sng" dirty="0" smtClean="0">
                <a:solidFill>
                  <a:schemeClr val="tx2">
                    <a:lumMod val="50000"/>
                  </a:schemeClr>
                </a:solidFill>
              </a:rPr>
              <a:t>1)</a:t>
            </a:r>
            <a:r>
              <a:rPr lang="fr-FR" sz="2000" u="sng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fr-FR" sz="2000" b="1" u="sng" dirty="0" smtClean="0">
                <a:solidFill>
                  <a:schemeClr val="tx2">
                    <a:lumMod val="50000"/>
                  </a:schemeClr>
                </a:solidFill>
              </a:rPr>
              <a:t>Réaliser </a:t>
            </a:r>
            <a:r>
              <a:rPr lang="fr-FR" sz="2000" b="1" u="sng" dirty="0">
                <a:solidFill>
                  <a:schemeClr val="tx2">
                    <a:lumMod val="50000"/>
                  </a:schemeClr>
                </a:solidFill>
              </a:rPr>
              <a:t>un état </a:t>
            </a:r>
            <a:r>
              <a:rPr lang="fr-FR" sz="2000" b="1" u="sng" dirty="0" smtClean="0">
                <a:solidFill>
                  <a:schemeClr val="tx2">
                    <a:lumMod val="50000"/>
                  </a:schemeClr>
                </a:solidFill>
              </a:rPr>
              <a:t>des </a:t>
            </a:r>
            <a:r>
              <a:rPr lang="fr-FR" sz="2000" b="1" u="sng" dirty="0">
                <a:solidFill>
                  <a:schemeClr val="tx2">
                    <a:lumMod val="50000"/>
                  </a:schemeClr>
                </a:solidFill>
              </a:rPr>
              <a:t>lieux </a:t>
            </a:r>
            <a:r>
              <a:rPr lang="fr-FR" sz="2000" b="1" u="sng" dirty="0" smtClean="0">
                <a:solidFill>
                  <a:schemeClr val="tx2">
                    <a:lumMod val="50000"/>
                  </a:schemeClr>
                </a:solidFill>
              </a:rPr>
              <a:t>transnational</a:t>
            </a:r>
          </a:p>
          <a:p>
            <a:pPr marL="0" lvl="0" indent="0" algn="ctr">
              <a:buNone/>
            </a:pPr>
            <a:endParaRPr lang="fr-FR" b="1" i="1" dirty="0" smtClean="0">
              <a:solidFill>
                <a:srgbClr val="99CC00"/>
              </a:solidFill>
            </a:endParaRPr>
          </a:p>
          <a:p>
            <a:pPr marL="182563" lvl="0" indent="0">
              <a:buNone/>
            </a:pPr>
            <a:r>
              <a:rPr lang="fr-FR" b="1" i="1" dirty="0" smtClean="0">
                <a:solidFill>
                  <a:srgbClr val="99CC00"/>
                </a:solidFill>
              </a:rPr>
              <a:t>Responsable </a:t>
            </a:r>
            <a:r>
              <a:rPr lang="fr-FR" i="1" dirty="0">
                <a:solidFill>
                  <a:srgbClr val="99CC00"/>
                </a:solidFill>
              </a:rPr>
              <a:t>: Alma Mater Studiorum – Universita Di </a:t>
            </a:r>
            <a:r>
              <a:rPr lang="fr-FR" i="1" dirty="0" err="1" smtClean="0">
                <a:solidFill>
                  <a:srgbClr val="99CC00"/>
                </a:solidFill>
              </a:rPr>
              <a:t>Bologna</a:t>
            </a:r>
            <a:endParaRPr lang="en-GB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fr-FR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182563" indent="0">
              <a:buNone/>
            </a:pPr>
            <a:r>
              <a:rPr lang="fr-FR" b="1" dirty="0" smtClean="0">
                <a:solidFill>
                  <a:schemeClr val="tx2">
                    <a:lumMod val="75000"/>
                  </a:schemeClr>
                </a:solidFill>
              </a:rPr>
              <a:t>But</a:t>
            </a:r>
            <a:r>
              <a:rPr lang="fr-FR" b="1" dirty="0">
                <a:solidFill>
                  <a:schemeClr val="tx2">
                    <a:lumMod val="75000"/>
                  </a:schemeClr>
                </a:solidFill>
              </a:rPr>
              <a:t> </a:t>
            </a:r>
            <a:r>
              <a:rPr lang="fr-FR" dirty="0">
                <a:solidFill>
                  <a:schemeClr val="tx2">
                    <a:lumMod val="75000"/>
                  </a:schemeClr>
                </a:solidFill>
              </a:rPr>
              <a:t>: </a:t>
            </a:r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fr-FR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fr-FR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533400" lvl="0" indent="-355600" algn="just">
              <a:buFont typeface="Wingdings" panose="05000000000000000000" pitchFamily="2" charset="2"/>
              <a:buChar char="ü"/>
            </a:pPr>
            <a:r>
              <a:rPr lang="fr-FR" b="1" dirty="0" smtClean="0">
                <a:solidFill>
                  <a:schemeClr val="tx2">
                    <a:lumMod val="75000"/>
                  </a:schemeClr>
                </a:solidFill>
              </a:rPr>
              <a:t>Saisir </a:t>
            </a:r>
            <a:r>
              <a:rPr lang="fr-FR" b="1" dirty="0">
                <a:solidFill>
                  <a:schemeClr val="tx2">
                    <a:lumMod val="75000"/>
                  </a:schemeClr>
                </a:solidFill>
              </a:rPr>
              <a:t>les différents moyens et les bonnes pratiques </a:t>
            </a:r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mis </a:t>
            </a:r>
            <a:r>
              <a:rPr lang="fr-FR" dirty="0">
                <a:solidFill>
                  <a:schemeClr val="tx2">
                    <a:lumMod val="75000"/>
                  </a:schemeClr>
                </a:solidFill>
              </a:rPr>
              <a:t>en œuvre dans le cadre du lien écoles/familles/acteurs de l'aide sociale;</a:t>
            </a:r>
          </a:p>
          <a:p>
            <a:pPr marL="533400" lvl="0" indent="-355600" algn="just">
              <a:buFont typeface="Wingdings" panose="05000000000000000000" pitchFamily="2" charset="2"/>
              <a:buChar char="ü"/>
            </a:pPr>
            <a:r>
              <a:rPr lang="fr-FR" b="1" dirty="0" smtClean="0">
                <a:solidFill>
                  <a:schemeClr val="tx2">
                    <a:lumMod val="75000"/>
                  </a:schemeClr>
                </a:solidFill>
              </a:rPr>
              <a:t>Définir </a:t>
            </a:r>
            <a:r>
              <a:rPr lang="fr-FR" b="1" dirty="0">
                <a:solidFill>
                  <a:schemeClr val="tx2">
                    <a:lumMod val="75000"/>
                  </a:schemeClr>
                </a:solidFill>
              </a:rPr>
              <a:t>les besoins </a:t>
            </a:r>
            <a:r>
              <a:rPr lang="fr-FR" dirty="0">
                <a:solidFill>
                  <a:schemeClr val="tx2">
                    <a:lumMod val="75000"/>
                  </a:schemeClr>
                </a:solidFill>
              </a:rPr>
              <a:t>des acteurs de terrains et des familles;</a:t>
            </a:r>
          </a:p>
          <a:p>
            <a:pPr marL="533400" lvl="0" indent="-355600" algn="just">
              <a:buFont typeface="Wingdings" panose="05000000000000000000" pitchFamily="2" charset="2"/>
              <a:buChar char="ü"/>
            </a:pPr>
            <a:r>
              <a:rPr lang="fr-FR" b="1" dirty="0" smtClean="0">
                <a:solidFill>
                  <a:schemeClr val="tx2">
                    <a:lumMod val="75000"/>
                  </a:schemeClr>
                </a:solidFill>
              </a:rPr>
              <a:t>Définir </a:t>
            </a:r>
            <a:r>
              <a:rPr lang="fr-FR" b="1" dirty="0">
                <a:solidFill>
                  <a:schemeClr val="tx2">
                    <a:lumMod val="75000"/>
                  </a:schemeClr>
                </a:solidFill>
              </a:rPr>
              <a:t>les facteurs favorables </a:t>
            </a:r>
            <a:r>
              <a:rPr lang="fr-FR" dirty="0">
                <a:solidFill>
                  <a:schemeClr val="tx2">
                    <a:lumMod val="75000"/>
                  </a:schemeClr>
                </a:solidFill>
              </a:rPr>
              <a:t>à la construction des alliances éducatives.</a:t>
            </a:r>
            <a:endParaRPr lang="en-GB" dirty="0">
              <a:solidFill>
                <a:schemeClr val="tx2">
                  <a:lumMod val="75000"/>
                </a:schemeClr>
              </a:solidFill>
            </a:endParaRPr>
          </a:p>
          <a:p>
            <a:pPr marL="533400" lvl="2" indent="-355600" algn="just">
              <a:buFont typeface="Wingdings" panose="05000000000000000000" pitchFamily="2" charset="2"/>
              <a:buChar char="ü"/>
            </a:pPr>
            <a:endParaRPr lang="fr-FR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B972E-235A-4BBB-B4B5-425A929DA6D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175906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4294967295"/>
          </p:nvPr>
        </p:nvSpPr>
        <p:spPr>
          <a:xfrm>
            <a:off x="323528" y="1866268"/>
            <a:ext cx="7704856" cy="21360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2200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fr-FR" sz="22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fr-FR" b="1" dirty="0" smtClean="0">
                <a:solidFill>
                  <a:schemeClr val="tx2">
                    <a:lumMod val="75000"/>
                  </a:schemeClr>
                </a:solidFill>
              </a:rPr>
              <a:t>But</a:t>
            </a:r>
            <a:r>
              <a:rPr lang="fr-FR" b="1" dirty="0">
                <a:solidFill>
                  <a:schemeClr val="tx2">
                    <a:lumMod val="75000"/>
                  </a:schemeClr>
                </a:solidFill>
              </a:rPr>
              <a:t>:</a:t>
            </a:r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fr-FR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en-GB" dirty="0">
              <a:solidFill>
                <a:schemeClr val="tx2">
                  <a:lumMod val="75000"/>
                </a:schemeClr>
              </a:solidFill>
            </a:endParaRPr>
          </a:p>
          <a:p>
            <a:pPr marL="355600" lvl="0" indent="-355600" algn="just">
              <a:buFont typeface="Wingdings" panose="05000000000000000000" pitchFamily="2" charset="2"/>
              <a:buChar char="ü"/>
            </a:pPr>
            <a:r>
              <a:rPr lang="fr-FR" b="1" dirty="0">
                <a:solidFill>
                  <a:schemeClr val="tx2">
                    <a:lumMod val="75000"/>
                  </a:schemeClr>
                </a:solidFill>
              </a:rPr>
              <a:t>construire un dispositif</a:t>
            </a:r>
            <a:r>
              <a:rPr lang="fr-FR" dirty="0">
                <a:solidFill>
                  <a:schemeClr val="tx2">
                    <a:lumMod val="75000"/>
                  </a:schemeClr>
                </a:solidFill>
              </a:rPr>
              <a:t> centré sur l’inclusion des </a:t>
            </a:r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familles ; </a:t>
            </a:r>
          </a:p>
          <a:p>
            <a:pPr marL="355600" lvl="0" indent="-355600" algn="just">
              <a:buFont typeface="Wingdings" panose="05000000000000000000" pitchFamily="2" charset="2"/>
              <a:buChar char="ü"/>
            </a:pPr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élaborer </a:t>
            </a:r>
            <a:r>
              <a:rPr lang="fr-FR" dirty="0">
                <a:solidFill>
                  <a:schemeClr val="tx2">
                    <a:lumMod val="75000"/>
                  </a:schemeClr>
                </a:solidFill>
              </a:rPr>
              <a:t>des outils permettant aux acteurs de terrain </a:t>
            </a:r>
            <a:r>
              <a:rPr lang="fr-FR" b="1" dirty="0">
                <a:solidFill>
                  <a:schemeClr val="tx2">
                    <a:lumMod val="75000"/>
                  </a:schemeClr>
                </a:solidFill>
              </a:rPr>
              <a:t>d’accompagner et de soutenir </a:t>
            </a:r>
            <a:r>
              <a:rPr lang="fr-FR" dirty="0">
                <a:solidFill>
                  <a:schemeClr val="tx2">
                    <a:lumMod val="75000"/>
                  </a:schemeClr>
                </a:solidFill>
              </a:rPr>
              <a:t>les </a:t>
            </a:r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familles;</a:t>
            </a:r>
          </a:p>
          <a:p>
            <a:pPr marL="177800" lvl="0" indent="0" algn="just">
              <a:buNone/>
            </a:pPr>
            <a:endParaRPr lang="fr-FR" sz="2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Flèche droite 3"/>
          <p:cNvSpPr/>
          <p:nvPr/>
        </p:nvSpPr>
        <p:spPr>
          <a:xfrm>
            <a:off x="459136" y="4764818"/>
            <a:ext cx="576064" cy="514093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B972E-235A-4BBB-B4B5-425A929DA6DF}" type="slidenum">
              <a:rPr lang="en-US" smtClean="0"/>
              <a:t>7</a:t>
            </a:fld>
            <a:endParaRPr lang="en-US"/>
          </a:p>
        </p:txBody>
      </p:sp>
      <p:sp>
        <p:nvSpPr>
          <p:cNvPr id="5" name="ZoneTexte 4"/>
          <p:cNvSpPr txBox="1"/>
          <p:nvPr/>
        </p:nvSpPr>
        <p:spPr>
          <a:xfrm>
            <a:off x="251520" y="604384"/>
            <a:ext cx="684076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u="sng" dirty="0" smtClean="0"/>
              <a:t>2) Élaboration d’un </a:t>
            </a:r>
            <a:r>
              <a:rPr lang="fr-FR" sz="2000" b="1" u="sng" dirty="0"/>
              <a:t>dispositif d’accrochage scolaire centré sur l’inclusion des </a:t>
            </a:r>
            <a:r>
              <a:rPr lang="fr-FR" sz="2000" b="1" u="sng" dirty="0" smtClean="0"/>
              <a:t>familles</a:t>
            </a:r>
            <a:endParaRPr lang="fr-FR" dirty="0"/>
          </a:p>
          <a:p>
            <a:endParaRPr lang="fr-FR" i="1" dirty="0" smtClean="0">
              <a:solidFill>
                <a:schemeClr val="accent1"/>
              </a:solidFill>
            </a:endParaRPr>
          </a:p>
          <a:p>
            <a:r>
              <a:rPr lang="fr-FR" b="1" i="1" dirty="0" smtClean="0">
                <a:solidFill>
                  <a:schemeClr val="accent1"/>
                </a:solidFill>
              </a:rPr>
              <a:t>Responsable</a:t>
            </a:r>
            <a:r>
              <a:rPr lang="fr-FR" b="1" i="1" dirty="0">
                <a:solidFill>
                  <a:schemeClr val="accent1"/>
                </a:solidFill>
              </a:rPr>
              <a:t>: </a:t>
            </a:r>
            <a:r>
              <a:rPr lang="fr-FR" i="1" dirty="0" err="1">
                <a:solidFill>
                  <a:schemeClr val="accent1"/>
                </a:solidFill>
              </a:rPr>
              <a:t>Associazione</a:t>
            </a:r>
            <a:r>
              <a:rPr lang="fr-FR" i="1" dirty="0">
                <a:solidFill>
                  <a:schemeClr val="accent1"/>
                </a:solidFill>
              </a:rPr>
              <a:t> Gio.NET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827584" y="4509864"/>
            <a:ext cx="60892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5600" lvl="0" indent="0" algn="just">
              <a:buNone/>
            </a:pPr>
            <a:r>
              <a:rPr lang="fr-FR" dirty="0">
                <a:solidFill>
                  <a:schemeClr val="tx2">
                    <a:lumMod val="75000"/>
                  </a:schemeClr>
                </a:solidFill>
              </a:rPr>
              <a:t>Le dispositif </a:t>
            </a:r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se </a:t>
            </a:r>
            <a:r>
              <a:rPr lang="fr-FR" dirty="0">
                <a:solidFill>
                  <a:schemeClr val="tx2">
                    <a:lumMod val="75000"/>
                  </a:schemeClr>
                </a:solidFill>
              </a:rPr>
              <a:t>base principalement sur </a:t>
            </a:r>
            <a:r>
              <a:rPr lang="fr-FR" b="1" dirty="0">
                <a:solidFill>
                  <a:schemeClr val="tx2">
                    <a:lumMod val="75000"/>
                  </a:schemeClr>
                </a:solidFill>
              </a:rPr>
              <a:t>l’implication et la participation </a:t>
            </a:r>
            <a:r>
              <a:rPr lang="fr-FR" dirty="0">
                <a:solidFill>
                  <a:schemeClr val="tx2">
                    <a:lumMod val="75000"/>
                  </a:schemeClr>
                </a:solidFill>
              </a:rPr>
              <a:t>des acteurs dans le processus, la </a:t>
            </a:r>
            <a:r>
              <a:rPr lang="fr-FR" b="1" dirty="0">
                <a:solidFill>
                  <a:schemeClr val="tx2">
                    <a:lumMod val="75000"/>
                  </a:schemeClr>
                </a:solidFill>
              </a:rPr>
              <a:t>flexibilité </a:t>
            </a:r>
            <a:r>
              <a:rPr lang="fr-FR" dirty="0">
                <a:solidFill>
                  <a:schemeClr val="tx2">
                    <a:lumMod val="75000"/>
                  </a:schemeClr>
                </a:solidFill>
              </a:rPr>
              <a:t>et </a:t>
            </a:r>
            <a:r>
              <a:rPr lang="fr-FR" b="1" dirty="0">
                <a:solidFill>
                  <a:schemeClr val="tx2">
                    <a:lumMod val="75000"/>
                  </a:schemeClr>
                </a:solidFill>
              </a:rPr>
              <a:t>l’adaptabilité</a:t>
            </a:r>
            <a:r>
              <a:rPr lang="fr-FR" dirty="0">
                <a:solidFill>
                  <a:schemeClr val="tx2">
                    <a:lumMod val="75000"/>
                  </a:schemeClr>
                </a:solidFill>
              </a:rPr>
              <a:t> à des contextes éducationnels, sociétaux et nationaux différents. </a:t>
            </a:r>
          </a:p>
        </p:txBody>
      </p:sp>
    </p:spTree>
    <p:extLst>
      <p:ext uri="{BB962C8B-B14F-4D97-AF65-F5344CB8AC3E}">
        <p14:creationId xmlns:p14="http://schemas.microsoft.com/office/powerpoint/2010/main" val="623501853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4294967295"/>
          </p:nvPr>
        </p:nvSpPr>
        <p:spPr>
          <a:xfrm>
            <a:off x="251520" y="1772816"/>
            <a:ext cx="7777163" cy="345638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fr-FR" sz="2000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fr-FR" sz="20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fr-FR" sz="2000" b="1" dirty="0" smtClean="0">
                <a:solidFill>
                  <a:schemeClr val="tx2">
                    <a:lumMod val="75000"/>
                  </a:schemeClr>
                </a:solidFill>
              </a:rPr>
              <a:t>But</a:t>
            </a:r>
            <a:r>
              <a:rPr lang="fr-FR" sz="2000" b="1" dirty="0">
                <a:solidFill>
                  <a:schemeClr val="tx2">
                    <a:lumMod val="75000"/>
                  </a:schemeClr>
                </a:solidFill>
              </a:rPr>
              <a:t> </a:t>
            </a:r>
            <a:r>
              <a:rPr lang="fr-FR" sz="2000" dirty="0">
                <a:solidFill>
                  <a:schemeClr val="tx2">
                    <a:lumMod val="75000"/>
                  </a:schemeClr>
                </a:solidFill>
              </a:rPr>
              <a:t>: </a:t>
            </a:r>
            <a:endParaRPr lang="en-GB" sz="2000" dirty="0">
              <a:solidFill>
                <a:schemeClr val="tx2">
                  <a:lumMod val="75000"/>
                </a:schemeClr>
              </a:solidFill>
            </a:endParaRPr>
          </a:p>
          <a:p>
            <a:pPr marL="355600" lvl="0" indent="-355600" algn="just">
              <a:buFont typeface="Wingdings" panose="05000000000000000000" pitchFamily="2" charset="2"/>
              <a:buChar char="ü"/>
            </a:pPr>
            <a:r>
              <a:rPr lang="fr-FR" sz="2000" dirty="0">
                <a:solidFill>
                  <a:schemeClr val="tx2">
                    <a:lumMod val="75000"/>
                  </a:schemeClr>
                </a:solidFill>
              </a:rPr>
              <a:t>Activer la </a:t>
            </a:r>
            <a:r>
              <a:rPr lang="fr-FR" sz="2000" b="1" dirty="0">
                <a:solidFill>
                  <a:schemeClr val="tx2">
                    <a:lumMod val="75000"/>
                  </a:schemeClr>
                </a:solidFill>
              </a:rPr>
              <a:t>collaboration </a:t>
            </a:r>
            <a:r>
              <a:rPr lang="fr-FR" sz="2000" dirty="0">
                <a:solidFill>
                  <a:schemeClr val="tx2">
                    <a:lumMod val="75000"/>
                  </a:schemeClr>
                </a:solidFill>
              </a:rPr>
              <a:t>entre les acteurs de </a:t>
            </a:r>
            <a:r>
              <a:rPr lang="fr-FR" sz="2000" dirty="0" smtClean="0">
                <a:solidFill>
                  <a:schemeClr val="tx2">
                    <a:lumMod val="75000"/>
                  </a:schemeClr>
                </a:solidFill>
              </a:rPr>
              <a:t>terrain;</a:t>
            </a:r>
            <a:endParaRPr lang="en-GB" sz="2000" dirty="0">
              <a:solidFill>
                <a:schemeClr val="tx2">
                  <a:lumMod val="75000"/>
                </a:schemeClr>
              </a:solidFill>
            </a:endParaRPr>
          </a:p>
          <a:p>
            <a:pPr marL="355600" lvl="0" indent="-355600" algn="just">
              <a:buFont typeface="Wingdings" panose="05000000000000000000" pitchFamily="2" charset="2"/>
              <a:buChar char="ü"/>
            </a:pPr>
            <a:r>
              <a:rPr lang="fr-FR" sz="2000" dirty="0">
                <a:solidFill>
                  <a:schemeClr val="tx2">
                    <a:lumMod val="75000"/>
                  </a:schemeClr>
                </a:solidFill>
              </a:rPr>
              <a:t>S’assurer que les acteurs associés au projet aient une </a:t>
            </a:r>
            <a:r>
              <a:rPr lang="fr-FR" sz="2000" b="1" dirty="0">
                <a:solidFill>
                  <a:schemeClr val="tx2">
                    <a:lumMod val="75000"/>
                  </a:schemeClr>
                </a:solidFill>
              </a:rPr>
              <a:t>compréhension commune </a:t>
            </a:r>
            <a:r>
              <a:rPr lang="fr-FR" sz="2000" dirty="0">
                <a:solidFill>
                  <a:schemeClr val="tx2">
                    <a:lumMod val="75000"/>
                  </a:schemeClr>
                </a:solidFill>
              </a:rPr>
              <a:t>du </a:t>
            </a:r>
            <a:r>
              <a:rPr lang="fr-FR" sz="2000" dirty="0" smtClean="0">
                <a:solidFill>
                  <a:schemeClr val="tx2">
                    <a:lumMod val="75000"/>
                  </a:schemeClr>
                </a:solidFill>
              </a:rPr>
              <a:t>dispositif;</a:t>
            </a:r>
            <a:endParaRPr lang="fr-FR" sz="2000" dirty="0">
              <a:solidFill>
                <a:schemeClr val="tx2">
                  <a:lumMod val="75000"/>
                </a:schemeClr>
              </a:solidFill>
            </a:endParaRPr>
          </a:p>
          <a:p>
            <a:pPr marL="355600" lvl="0" indent="-355600" algn="just">
              <a:buFont typeface="Wingdings" panose="05000000000000000000" pitchFamily="2" charset="2"/>
              <a:buChar char="ü"/>
            </a:pPr>
            <a:r>
              <a:rPr lang="fr-FR" sz="2000" b="1" dirty="0" smtClean="0">
                <a:solidFill>
                  <a:schemeClr val="tx2">
                    <a:lumMod val="75000"/>
                  </a:schemeClr>
                </a:solidFill>
              </a:rPr>
              <a:t>Outiller; </a:t>
            </a:r>
            <a:endParaRPr lang="fr-FR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355600" lvl="0" indent="-355600" algn="just">
              <a:buFont typeface="Wingdings" panose="05000000000000000000" pitchFamily="2" charset="2"/>
              <a:buChar char="ü"/>
            </a:pPr>
            <a:r>
              <a:rPr lang="fr-FR" sz="2000" b="1" dirty="0" smtClean="0">
                <a:solidFill>
                  <a:schemeClr val="tx2">
                    <a:lumMod val="75000"/>
                  </a:schemeClr>
                </a:solidFill>
              </a:rPr>
              <a:t>Enrichir </a:t>
            </a:r>
            <a:r>
              <a:rPr lang="fr-FR" sz="2000" dirty="0">
                <a:solidFill>
                  <a:schemeClr val="tx2">
                    <a:lumMod val="75000"/>
                  </a:schemeClr>
                </a:solidFill>
              </a:rPr>
              <a:t>les compétences des acteurs de terrain;</a:t>
            </a:r>
            <a:endParaRPr lang="en-GB" sz="2000" dirty="0">
              <a:solidFill>
                <a:schemeClr val="tx2">
                  <a:lumMod val="75000"/>
                </a:schemeClr>
              </a:solidFill>
            </a:endParaRPr>
          </a:p>
          <a:p>
            <a:pPr marL="355600" lvl="0" indent="-355600" algn="just">
              <a:buFont typeface="Wingdings" panose="05000000000000000000" pitchFamily="2" charset="2"/>
              <a:buChar char="ü"/>
            </a:pPr>
            <a:r>
              <a:rPr lang="fr-FR" sz="2000" b="1" dirty="0" smtClean="0">
                <a:solidFill>
                  <a:schemeClr val="tx2">
                    <a:lumMod val="75000"/>
                  </a:schemeClr>
                </a:solidFill>
              </a:rPr>
              <a:t>Enseigner et assurer l’appropriation </a:t>
            </a:r>
            <a:r>
              <a:rPr lang="fr-FR" sz="2000" dirty="0" smtClean="0">
                <a:solidFill>
                  <a:schemeClr val="tx2">
                    <a:lumMod val="75000"/>
                  </a:schemeClr>
                </a:solidFill>
              </a:rPr>
              <a:t>du dispositif.</a:t>
            </a:r>
            <a:endParaRPr lang="fr-FR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B972E-235A-4BBB-B4B5-425A929DA6DF}" type="slidenum">
              <a:rPr lang="en-US" smtClean="0"/>
              <a:t>8</a:t>
            </a:fld>
            <a:endParaRPr lang="en-US"/>
          </a:p>
        </p:txBody>
      </p:sp>
      <p:sp>
        <p:nvSpPr>
          <p:cNvPr id="6" name="ZoneTexte 5"/>
          <p:cNvSpPr txBox="1"/>
          <p:nvPr/>
        </p:nvSpPr>
        <p:spPr>
          <a:xfrm>
            <a:off x="251520" y="404664"/>
            <a:ext cx="662473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fr-FR" sz="2000" b="1" u="sng" dirty="0">
                <a:solidFill>
                  <a:schemeClr val="bg2">
                    <a:lumMod val="10000"/>
                  </a:schemeClr>
                </a:solidFill>
              </a:rPr>
              <a:t>3) Phase d’apprentissage du </a:t>
            </a:r>
            <a:r>
              <a:rPr lang="fr-FR" sz="2000" b="1" u="sng" dirty="0" smtClean="0">
                <a:solidFill>
                  <a:schemeClr val="bg2">
                    <a:lumMod val="10000"/>
                  </a:schemeClr>
                </a:solidFill>
              </a:rPr>
              <a:t>dispositif</a:t>
            </a:r>
          </a:p>
          <a:p>
            <a:pPr lvl="0" algn="ctr"/>
            <a:endParaRPr lang="en-GB" sz="2400" dirty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r>
              <a:rPr lang="fr-BE" b="1" i="1" dirty="0">
                <a:solidFill>
                  <a:srgbClr val="99CC00"/>
                </a:solidFill>
              </a:rPr>
              <a:t>Responsable</a:t>
            </a:r>
            <a:r>
              <a:rPr lang="en-GB" b="1" i="1" dirty="0">
                <a:solidFill>
                  <a:srgbClr val="99CC00"/>
                </a:solidFill>
              </a:rPr>
              <a:t>: </a:t>
            </a:r>
            <a:r>
              <a:rPr lang="en-GB" i="1" dirty="0">
                <a:solidFill>
                  <a:srgbClr val="99CC00"/>
                </a:solidFill>
              </a:rPr>
              <a:t>FISSAAJ</a:t>
            </a:r>
          </a:p>
        </p:txBody>
      </p:sp>
    </p:spTree>
    <p:extLst>
      <p:ext uri="{BB962C8B-B14F-4D97-AF65-F5344CB8AC3E}">
        <p14:creationId xmlns:p14="http://schemas.microsoft.com/office/powerpoint/2010/main" val="2315727262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B972E-235A-4BBB-B4B5-425A929DA6DF}" type="slidenum">
              <a:rPr lang="en-US" smtClean="0"/>
              <a:t>9</a:t>
            </a:fld>
            <a:endParaRPr lang="en-US"/>
          </a:p>
        </p:txBody>
      </p:sp>
      <p:sp>
        <p:nvSpPr>
          <p:cNvPr id="3" name="ZoneTexte 2"/>
          <p:cNvSpPr txBox="1"/>
          <p:nvPr/>
        </p:nvSpPr>
        <p:spPr>
          <a:xfrm>
            <a:off x="323528" y="1124744"/>
            <a:ext cx="7056784" cy="33843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endParaRPr lang="en-GB" sz="1400" dirty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r>
              <a:rPr lang="fr-FR" b="1" dirty="0">
                <a:solidFill>
                  <a:schemeClr val="tx2">
                    <a:lumMod val="75000"/>
                  </a:schemeClr>
                </a:solidFill>
              </a:rPr>
              <a:t>Description : </a:t>
            </a:r>
            <a:endParaRPr lang="fr-FR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endParaRPr lang="fr-FR" dirty="0">
              <a:solidFill>
                <a:schemeClr val="tx2">
                  <a:lumMod val="75000"/>
                </a:schemeClr>
              </a:solidFill>
            </a:endParaRPr>
          </a:p>
          <a:p>
            <a:pPr marL="355600" lvl="0" indent="-355600" algn="just">
              <a:buFont typeface="Calibri" panose="020F0502020204030204" pitchFamily="34" charset="0"/>
              <a:buChar char="→"/>
            </a:pPr>
            <a:r>
              <a:rPr lang="fr-FR" dirty="0">
                <a:solidFill>
                  <a:schemeClr val="tx2">
                    <a:lumMod val="75000"/>
                  </a:schemeClr>
                </a:solidFill>
              </a:rPr>
              <a:t>Une</a:t>
            </a:r>
            <a:r>
              <a:rPr lang="fr-FR" b="1" dirty="0">
                <a:solidFill>
                  <a:schemeClr val="tx2">
                    <a:lumMod val="75000"/>
                  </a:schemeClr>
                </a:solidFill>
              </a:rPr>
              <a:t> formation des formateurs </a:t>
            </a:r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a été organisée les </a:t>
            </a:r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11, 12</a:t>
            </a:r>
            <a:r>
              <a:rPr lang="fr-FR" dirty="0">
                <a:solidFill>
                  <a:schemeClr val="tx2">
                    <a:lumMod val="75000"/>
                  </a:schemeClr>
                </a:solidFill>
              </a:rPr>
              <a:t>, 13 et 14 décembre 2018. Celle-ci </a:t>
            </a:r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a alterné </a:t>
            </a:r>
            <a:r>
              <a:rPr lang="fr-FR" dirty="0">
                <a:solidFill>
                  <a:schemeClr val="tx2">
                    <a:lumMod val="75000"/>
                  </a:schemeClr>
                </a:solidFill>
              </a:rPr>
              <a:t>apprentissage théorique et pratique du dispositif avec des séquences </a:t>
            </a:r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d’échanges et de partage.</a:t>
            </a:r>
          </a:p>
          <a:p>
            <a:pPr marL="355600" lvl="0" indent="-355600" algn="just">
              <a:buFont typeface="Calibri" panose="020F0502020204030204" pitchFamily="34" charset="0"/>
              <a:buChar char="→"/>
            </a:pPr>
            <a:endParaRPr lang="fr-FR" dirty="0">
              <a:solidFill>
                <a:schemeClr val="tx2">
                  <a:lumMod val="75000"/>
                </a:schemeClr>
              </a:solidFill>
            </a:endParaRPr>
          </a:p>
          <a:p>
            <a:pPr lvl="0" algn="just"/>
            <a:endParaRPr lang="fr-FR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355600" lvl="0" indent="-355600" algn="just">
              <a:buFont typeface="Calibri" panose="020F0502020204030204" pitchFamily="34" charset="0"/>
              <a:buChar char="→"/>
            </a:pPr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Ces formateurs diffusent à leur tour le dispositif dans leur contexte national.</a:t>
            </a:r>
          </a:p>
          <a:p>
            <a:pPr lvl="0" algn="just"/>
            <a:endParaRPr lang="fr-FR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2853593"/>
      </p:ext>
    </p:extLst>
  </p:cSld>
  <p:clrMapOvr>
    <a:masterClrMapping/>
  </p:clrMapOvr>
</p:sld>
</file>

<file path=ppt/theme/theme1.xml><?xml version="1.0" encoding="utf-8"?>
<a:theme xmlns:a="http://schemas.openxmlformats.org/drawingml/2006/main" name="Facette">
  <a:themeElements>
    <a:clrScheme name="Facett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te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1053</TotalTime>
  <Words>307</Words>
  <Application>Microsoft Office PowerPoint</Application>
  <PresentationFormat>Affichage à l'écran (4:3)</PresentationFormat>
  <Paragraphs>104</Paragraphs>
  <Slides>13</Slides>
  <Notes>10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9" baseType="lpstr">
      <vt:lpstr>Arial</vt:lpstr>
      <vt:lpstr>Calibri</vt:lpstr>
      <vt:lpstr>Trebuchet MS</vt:lpstr>
      <vt:lpstr>Wingdings</vt:lpstr>
      <vt:lpstr>Wingdings 3</vt:lpstr>
      <vt:lpstr>Facette</vt:lpstr>
      <vt:lpstr>Présentation PowerPoint</vt:lpstr>
      <vt:lpstr>Contexte</vt:lpstr>
      <vt:lpstr>Partenaires</vt:lpstr>
      <vt:lpstr>Présentation PowerPoint</vt:lpstr>
      <vt:lpstr>Publics cibles </vt:lpstr>
      <vt:lpstr>Productions Intellectuelles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ATOMS &amp; CO</dc:title>
  <dc:creator>CEC</dc:creator>
  <cp:lastModifiedBy>User</cp:lastModifiedBy>
  <cp:revision>112</cp:revision>
  <cp:lastPrinted>2017-10-18T08:31:11Z</cp:lastPrinted>
  <dcterms:created xsi:type="dcterms:W3CDTF">2017-08-14T09:24:24Z</dcterms:created>
  <dcterms:modified xsi:type="dcterms:W3CDTF">2019-09-12T17:01:08Z</dcterms:modified>
</cp:coreProperties>
</file>