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35"/>
  </p:notesMasterIdLst>
  <p:sldIdLst>
    <p:sldId id="263" r:id="rId4"/>
    <p:sldId id="325" r:id="rId5"/>
    <p:sldId id="304" r:id="rId6"/>
    <p:sldId id="286" r:id="rId7"/>
    <p:sldId id="287" r:id="rId8"/>
    <p:sldId id="288" r:id="rId9"/>
    <p:sldId id="289" r:id="rId10"/>
    <p:sldId id="290" r:id="rId11"/>
    <p:sldId id="323" r:id="rId12"/>
    <p:sldId id="291" r:id="rId13"/>
    <p:sldId id="293" r:id="rId14"/>
    <p:sldId id="294" r:id="rId15"/>
    <p:sldId id="295" r:id="rId16"/>
    <p:sldId id="306" r:id="rId17"/>
    <p:sldId id="297" r:id="rId18"/>
    <p:sldId id="298" r:id="rId19"/>
    <p:sldId id="299" r:id="rId20"/>
    <p:sldId id="310" r:id="rId21"/>
    <p:sldId id="312" r:id="rId22"/>
    <p:sldId id="313" r:id="rId23"/>
    <p:sldId id="326" r:id="rId24"/>
    <p:sldId id="314" r:id="rId25"/>
    <p:sldId id="317" r:id="rId26"/>
    <p:sldId id="318" r:id="rId27"/>
    <p:sldId id="319" r:id="rId28"/>
    <p:sldId id="302" r:id="rId29"/>
    <p:sldId id="303" r:id="rId30"/>
    <p:sldId id="327" r:id="rId31"/>
    <p:sldId id="305" r:id="rId32"/>
    <p:sldId id="267" r:id="rId33"/>
    <p:sldId id="328" r:id="rId3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2B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31" autoAdjust="0"/>
    <p:restoredTop sz="94604" autoAdjust="0"/>
  </p:normalViewPr>
  <p:slideViewPr>
    <p:cSldViewPr showGuides="1">
      <p:cViewPr varScale="1">
        <p:scale>
          <a:sx n="83" d="100"/>
          <a:sy n="83" d="100"/>
        </p:scale>
        <p:origin x="917" y="6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92C05A-DAC4-410C-B00F-12CAA3D8D38F}" type="datetimeFigureOut">
              <a:rPr lang="it-IT" smtClean="0"/>
              <a:pPr/>
              <a:t>12/09/2019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48581-FDD3-47F5-BB1E-B2A806260475}" type="slidenum">
              <a:rPr lang="it-IT" smtClean="0"/>
              <a:pPr/>
              <a:t>‹N°›</a:t>
            </a:fld>
            <a:endParaRPr lang="it-IT"/>
          </a:p>
        </p:txBody>
      </p:sp>
    </p:spTree>
    <p:extLst>
      <p:ext uri="{BB962C8B-B14F-4D97-AF65-F5344CB8AC3E}">
        <p14:creationId xmlns:p14="http://schemas.microsoft.com/office/powerpoint/2010/main" val="3564630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Che cos’è un dispositivo pedagogico?</a:t>
            </a:r>
          </a:p>
          <a:p>
            <a:r>
              <a:rPr lang="it-IT" dirty="0"/>
              <a:t>Il concetto </a:t>
            </a:r>
            <a:r>
              <a:rPr lang="it-IT" dirty="0" err="1"/>
              <a:t>foucaultiano</a:t>
            </a:r>
            <a:r>
              <a:rPr lang="it-IT" dirty="0"/>
              <a:t> di dispositivo è stato introdotto nel dibattito pedagogico da Riccardo Massa, soprattutto in Educare o istruire? La fine della pedagogia nella cultura contemporanea, </a:t>
            </a:r>
            <a:r>
              <a:rPr lang="it-IT" dirty="0" err="1"/>
              <a:t>Unicopli</a:t>
            </a:r>
            <a:r>
              <a:rPr lang="it-IT" dirty="0"/>
              <a:t>, Milano 1990, e in Cambiare la scuola, Laterza, Roma - Bari 1998).</a:t>
            </a:r>
          </a:p>
          <a:p>
            <a:r>
              <a:rPr lang="it-IT" dirty="0"/>
              <a:t>Massa scriveva che è il dispositivo che “determina la forma-scuola e il suo funzionamento”.</a:t>
            </a:r>
          </a:p>
          <a:p>
            <a:endParaRPr lang="it-IT" dirty="0"/>
          </a:p>
          <a:p>
            <a:r>
              <a:rPr lang="it-IT" dirty="0"/>
              <a:t>Un dispositivo pedagogico è “un insieme strutturato e solo parzialmente visibile di norme, oggetti, rituali, fantasmi, proiezioni, tecniche, metodologie, prescrizioni, soggetti; il dispositivo è dunque sia la rete che si stabilisce tra elementi eterogenei, sia la natura del legame tra gli elementi, sia la funzione strategica cui tale insieme risponde, sia infine la </a:t>
            </a:r>
            <a:r>
              <a:rPr lang="it-IT" dirty="0" err="1"/>
              <a:t>surdeterminazione</a:t>
            </a:r>
            <a:r>
              <a:rPr lang="it-IT" dirty="0"/>
              <a:t> funzionale di ciascun elemento sull’altro”.</a:t>
            </a:r>
          </a:p>
          <a:p>
            <a:endParaRPr lang="it-IT" dirty="0"/>
          </a:p>
          <a:p>
            <a:r>
              <a:rPr lang="it-IT" dirty="0"/>
              <a:t>Mantegazza dice:</a:t>
            </a:r>
          </a:p>
          <a:p>
            <a:r>
              <a:rPr lang="it-IT" dirty="0"/>
              <a:t>“Strutturare gli elementi di un </a:t>
            </a:r>
            <a:r>
              <a:rPr lang="it-IT" dirty="0" err="1"/>
              <a:t>setting</a:t>
            </a:r>
            <a:r>
              <a:rPr lang="it-IT" dirty="0"/>
              <a:t> in un certo modo e non in un altro significa instaurare un dispositivo pedagogico, il cui fine è quello di permettere la costituzione di soggettività”. </a:t>
            </a:r>
          </a:p>
          <a:p>
            <a:endParaRPr lang="it-IT" dirty="0"/>
          </a:p>
        </p:txBody>
      </p:sp>
      <p:sp>
        <p:nvSpPr>
          <p:cNvPr id="4" name="Segnaposto numero diapositiva 3"/>
          <p:cNvSpPr>
            <a:spLocks noGrp="1"/>
          </p:cNvSpPr>
          <p:nvPr>
            <p:ph type="sldNum" sz="quarter" idx="10"/>
          </p:nvPr>
        </p:nvSpPr>
        <p:spPr/>
        <p:txBody>
          <a:bodyPr/>
          <a:lstStyle/>
          <a:p>
            <a:fld id="{E079E672-DBAF-455B-BA38-C19DAB0E9EAC}" type="slidenum">
              <a:rPr lang="it-IT" smtClean="0"/>
              <a:pPr/>
              <a:t>8</a:t>
            </a:fld>
            <a:endParaRPr lang="it-IT"/>
          </a:p>
        </p:txBody>
      </p:sp>
    </p:spTree>
    <p:extLst>
      <p:ext uri="{BB962C8B-B14F-4D97-AF65-F5344CB8AC3E}">
        <p14:creationId xmlns:p14="http://schemas.microsoft.com/office/powerpoint/2010/main" val="393421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COPERTINA">
    <p:spTree>
      <p:nvGrpSpPr>
        <p:cNvPr id="1" name=""/>
        <p:cNvGrpSpPr/>
        <p:nvPr/>
      </p:nvGrpSpPr>
      <p:grpSpPr>
        <a:xfrm>
          <a:off x="0" y="0"/>
          <a:ext cx="0" cy="0"/>
          <a:chOff x="0" y="0"/>
          <a:chExt cx="0" cy="0"/>
        </a:xfrm>
      </p:grpSpPr>
      <p:sp>
        <p:nvSpPr>
          <p:cNvPr id="3" name="Segnaposto testo 2"/>
          <p:cNvSpPr>
            <a:spLocks noGrp="1"/>
          </p:cNvSpPr>
          <p:nvPr>
            <p:ph type="body" sz="quarter" idx="10" hasCustomPrompt="1"/>
          </p:nvPr>
        </p:nvSpPr>
        <p:spPr>
          <a:xfrm>
            <a:off x="4751851" y="548680"/>
            <a:ext cx="6913364" cy="4536504"/>
          </a:xfrm>
          <a:prstGeom prst="rect">
            <a:avLst/>
          </a:prstGeom>
        </p:spPr>
        <p:txBody>
          <a:bodyPr anchor="ctr" anchorCtr="0"/>
          <a:lstStyle>
            <a:lvl1pPr marL="0" indent="0">
              <a:buNone/>
              <a:defRPr sz="3600" b="1">
                <a:solidFill>
                  <a:schemeClr val="bg1"/>
                </a:solidFill>
                <a:latin typeface="Century Gothic" panose="020B0502020202020204" pitchFamily="34" charset="0"/>
              </a:defRPr>
            </a:lvl1pPr>
          </a:lstStyle>
          <a:p>
            <a:pPr lvl="0"/>
            <a:r>
              <a:rPr lang="it-IT" dirty="0" smtClean="0"/>
              <a:t>Fare clic per inserire </a:t>
            </a:r>
          </a:p>
          <a:p>
            <a:pPr lvl="0"/>
            <a:r>
              <a:rPr lang="it-IT" dirty="0" smtClean="0"/>
              <a:t>il titolo della presentazione</a:t>
            </a:r>
            <a:endParaRPr lang="it-IT" dirty="0"/>
          </a:p>
        </p:txBody>
      </p:sp>
      <p:sp>
        <p:nvSpPr>
          <p:cNvPr id="6" name="Segnaposto testo 5"/>
          <p:cNvSpPr>
            <a:spLocks noGrp="1"/>
          </p:cNvSpPr>
          <p:nvPr>
            <p:ph type="body" sz="quarter" idx="11" hasCustomPrompt="1"/>
          </p:nvPr>
        </p:nvSpPr>
        <p:spPr>
          <a:xfrm>
            <a:off x="4751917" y="5379814"/>
            <a:ext cx="7008283" cy="425450"/>
          </a:xfrm>
          <a:prstGeom prst="rect">
            <a:avLst/>
          </a:prstGeom>
        </p:spPr>
        <p:txBody>
          <a:bodyPr/>
          <a:lstStyle>
            <a:lvl1pPr marL="0" indent="0">
              <a:buNone/>
              <a:defRPr sz="24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8" name="Segnaposto testo 7"/>
          <p:cNvSpPr>
            <a:spLocks noGrp="1"/>
          </p:cNvSpPr>
          <p:nvPr>
            <p:ph type="body" sz="quarter" idx="12" hasCustomPrompt="1"/>
          </p:nvPr>
        </p:nvSpPr>
        <p:spPr>
          <a:xfrm>
            <a:off x="4751918" y="5877942"/>
            <a:ext cx="7105649" cy="791418"/>
          </a:xfrm>
          <a:prstGeom prst="rect">
            <a:avLst/>
          </a:prstGeom>
        </p:spPr>
        <p:txBody>
          <a:bodyPr/>
          <a:lstStyle>
            <a:lvl1pPr marL="0" indent="0">
              <a:buNone/>
              <a:defRPr sz="2000" baseline="0">
                <a:solidFill>
                  <a:schemeClr val="bg1"/>
                </a:solidFill>
                <a:latin typeface="Century Gothic" panose="020B0502020202020204" pitchFamily="34" charset="0"/>
              </a:defRPr>
            </a:lvl1pPr>
          </a:lstStyle>
          <a:p>
            <a:pPr lvl="0"/>
            <a:r>
              <a:rPr lang="it-IT" dirty="0" smtClean="0"/>
              <a:t>Dipartimento/Struttura </a:t>
            </a:r>
            <a:r>
              <a:rPr lang="it-IT" dirty="0" err="1" smtClean="0"/>
              <a:t>xxxxxx</a:t>
            </a:r>
            <a:r>
              <a:rPr lang="it-IT" dirty="0" smtClean="0"/>
              <a:t> </a:t>
            </a:r>
            <a:r>
              <a:rPr lang="it-IT" dirty="0" err="1" smtClean="0"/>
              <a:t>xxxxxxxxxxxx</a:t>
            </a:r>
            <a:r>
              <a:rPr lang="it-IT" dirty="0" smtClean="0"/>
              <a:t> </a:t>
            </a:r>
            <a:r>
              <a:rPr lang="it-IT" dirty="0" err="1" smtClean="0"/>
              <a:t>xxxxxxxx</a:t>
            </a:r>
            <a:r>
              <a:rPr lang="it-IT" dirty="0" smtClean="0"/>
              <a:t> </a:t>
            </a:r>
            <a:r>
              <a:rPr lang="it-IT" dirty="0" err="1" smtClean="0"/>
              <a:t>xxxxx</a:t>
            </a:r>
            <a:r>
              <a:rPr lang="it-IT" dirty="0" smtClean="0"/>
              <a:t> </a:t>
            </a:r>
            <a:r>
              <a:rPr lang="it-IT" dirty="0" err="1" smtClean="0"/>
              <a:t>xxxxxxxxxxxxxxxxxxx</a:t>
            </a:r>
            <a:r>
              <a:rPr lang="it-IT" dirty="0" smtClean="0"/>
              <a:t> </a:t>
            </a:r>
            <a:r>
              <a:rPr lang="it-IT" dirty="0" err="1" smtClean="0"/>
              <a:t>xxxxx</a:t>
            </a:r>
            <a:endParaRPr lang="it-IT" dirty="0"/>
          </a:p>
        </p:txBody>
      </p:sp>
    </p:spTree>
    <p:extLst>
      <p:ext uri="{BB962C8B-B14F-4D97-AF65-F5344CB8AC3E}">
        <p14:creationId xmlns:p14="http://schemas.microsoft.com/office/powerpoint/2010/main" val="25667256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10" name="Segnaposto testo 9"/>
          <p:cNvSpPr>
            <a:spLocks noGrp="1"/>
          </p:cNvSpPr>
          <p:nvPr>
            <p:ph type="body" sz="quarter" idx="12" hasCustomPrompt="1"/>
          </p:nvPr>
        </p:nvSpPr>
        <p:spPr>
          <a:xfrm>
            <a:off x="527051" y="1989138"/>
            <a:ext cx="11233149" cy="3960812"/>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Century Gothic" panose="020B0502020202020204" pitchFamily="34" charset="0"/>
              </a:defRPr>
            </a:lvl2pPr>
          </a:lstStyle>
          <a:p>
            <a:pPr lvl="1"/>
            <a:r>
              <a:rPr lang="it-IT" dirty="0" smtClean="0"/>
              <a:t>Fare clic per modificare il punto elenco uno</a:t>
            </a:r>
          </a:p>
          <a:p>
            <a:pPr lvl="1"/>
            <a:r>
              <a:rPr lang="it-IT" dirty="0" smtClean="0"/>
              <a:t>Fare clic per modificare il punto elenco due</a:t>
            </a:r>
          </a:p>
          <a:p>
            <a:pPr lvl="1"/>
            <a:r>
              <a:rPr lang="it-IT" dirty="0" smtClean="0"/>
              <a:t>Fare clic per modificare il punto elenco tre</a:t>
            </a:r>
          </a:p>
          <a:p>
            <a:pPr lvl="1"/>
            <a:r>
              <a:rPr lang="it-IT" dirty="0" smtClean="0"/>
              <a:t>Fare clic per modificare il punto elenco quattro</a:t>
            </a:r>
            <a:endParaRPr lang="it-IT" dirty="0"/>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val="30438535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
        <p:nvSpPr>
          <p:cNvPr id="9" name="Segnaposto testo 7"/>
          <p:cNvSpPr>
            <a:spLocks noGrp="1"/>
          </p:cNvSpPr>
          <p:nvPr>
            <p:ph type="body" sz="quarter" idx="11" hasCustomPrompt="1"/>
          </p:nvPr>
        </p:nvSpPr>
        <p:spPr>
          <a:xfrm>
            <a:off x="527051" y="1412875"/>
            <a:ext cx="11233149" cy="4608413"/>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Tree>
    <p:extLst>
      <p:ext uri="{BB962C8B-B14F-4D97-AF65-F5344CB8AC3E}">
        <p14:creationId xmlns:p14="http://schemas.microsoft.com/office/powerpoint/2010/main" val="34181576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sp>
        <p:nvSpPr>
          <p:cNvPr id="9" name="Segnaposto grafico 8"/>
          <p:cNvSpPr>
            <a:spLocks noGrp="1"/>
          </p:cNvSpPr>
          <p:nvPr>
            <p:ph type="chart" sz="quarter" idx="10" hasCustomPrompt="1"/>
          </p:nvPr>
        </p:nvSpPr>
        <p:spPr>
          <a:xfrm>
            <a:off x="911026" y="2781300"/>
            <a:ext cx="10369551" cy="3024188"/>
          </a:xfrm>
          <a:prstGeom prst="rect">
            <a:avLst/>
          </a:prstGeom>
        </p:spPr>
        <p:txBody>
          <a:bodyPr/>
          <a:lstStyle>
            <a:lvl1pPr marL="0" indent="0">
              <a:buNone/>
              <a:defRPr sz="1800" baseline="0">
                <a:latin typeface="Century Gothic" panose="020B0502020202020204" pitchFamily="34" charset="0"/>
              </a:defRPr>
            </a:lvl1pPr>
          </a:lstStyle>
          <a:p>
            <a:r>
              <a:rPr lang="it-IT" dirty="0" smtClean="0"/>
              <a:t>Fare clic sull’icona per inserire un grafico</a:t>
            </a:r>
          </a:p>
        </p:txBody>
      </p:sp>
      <p:sp>
        <p:nvSpPr>
          <p:cNvPr id="11" name="Segnaposto testo 7"/>
          <p:cNvSpPr>
            <a:spLocks noGrp="1"/>
          </p:cNvSpPr>
          <p:nvPr>
            <p:ph type="body" sz="quarter" idx="12"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6" name="Segnaposto testo 7"/>
          <p:cNvSpPr>
            <a:spLocks noGrp="1"/>
          </p:cNvSpPr>
          <p:nvPr>
            <p:ph type="body" sz="quarter" idx="13"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val="5558334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con immagine">
    <p:spTree>
      <p:nvGrpSpPr>
        <p:cNvPr id="1" name=""/>
        <p:cNvGrpSpPr/>
        <p:nvPr/>
      </p:nvGrpSpPr>
      <p:grpSpPr>
        <a:xfrm>
          <a:off x="0" y="0"/>
          <a:ext cx="0" cy="0"/>
          <a:chOff x="0" y="0"/>
          <a:chExt cx="0" cy="0"/>
        </a:xfrm>
      </p:grpSpPr>
      <p:sp>
        <p:nvSpPr>
          <p:cNvPr id="11" name="Segnaposto immagine 10"/>
          <p:cNvSpPr>
            <a:spLocks noGrp="1"/>
          </p:cNvSpPr>
          <p:nvPr>
            <p:ph type="pic" sz="quarter" idx="10" hasCustomPrompt="1"/>
          </p:nvPr>
        </p:nvSpPr>
        <p:spPr>
          <a:xfrm>
            <a:off x="1534584" y="1700809"/>
            <a:ext cx="9122833" cy="4105275"/>
          </a:xfrm>
          <a:prstGeom prst="rect">
            <a:avLst/>
          </a:prstGeom>
        </p:spPr>
        <p:txBody>
          <a:bodyPr/>
          <a:lstStyle>
            <a:lvl1pPr marL="0" indent="0">
              <a:buNone/>
              <a:defRPr sz="1800">
                <a:latin typeface="Century Gothic" panose="020B0502020202020204" pitchFamily="34" charset="0"/>
              </a:defRPr>
            </a:lvl1pPr>
          </a:lstStyle>
          <a:p>
            <a:r>
              <a:rPr lang="it-IT" dirty="0" smtClean="0"/>
              <a:t>Fare clic sull’icona per inserire un’immagine</a:t>
            </a:r>
            <a:endParaRPr lang="it-IT" dirty="0"/>
          </a:p>
        </p:txBody>
      </p:sp>
      <p:sp>
        <p:nvSpPr>
          <p:cNvPr id="5" name="Segnaposto testo 7"/>
          <p:cNvSpPr>
            <a:spLocks noGrp="1"/>
          </p:cNvSpPr>
          <p:nvPr>
            <p:ph type="body" sz="quarter" idx="11"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val="39702583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A2915F9-50E6-443F-993A-1237A560D34F}" type="datetimeFigureOut">
              <a:rPr lang="it-IT" smtClean="0"/>
              <a:pPr/>
              <a:t>12/09/2019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CD9DE9-F744-46EF-89A7-1F7E3264C3B6}" type="slidenum">
              <a:rPr lang="it-IT" smtClean="0"/>
              <a:pPr/>
              <a:t>‹N°›</a:t>
            </a:fld>
            <a:endParaRPr lang="it-IT"/>
          </a:p>
        </p:txBody>
      </p:sp>
    </p:spTree>
    <p:extLst>
      <p:ext uri="{BB962C8B-B14F-4D97-AF65-F5344CB8AC3E}">
        <p14:creationId xmlns:p14="http://schemas.microsoft.com/office/powerpoint/2010/main" val="2122165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9A2915F9-50E6-443F-993A-1237A560D34F}" type="datetimeFigureOut">
              <a:rPr lang="it-IT" smtClean="0"/>
              <a:pPr/>
              <a:t>12/09/2019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CD9DE9-F744-46EF-89A7-1F7E3264C3B6}" type="slidenum">
              <a:rPr lang="it-IT" smtClean="0"/>
              <a:pPr/>
              <a:t>‹N°›</a:t>
            </a:fld>
            <a:endParaRPr lang="it-IT"/>
          </a:p>
        </p:txBody>
      </p:sp>
    </p:spTree>
    <p:extLst>
      <p:ext uri="{BB962C8B-B14F-4D97-AF65-F5344CB8AC3E}">
        <p14:creationId xmlns:p14="http://schemas.microsoft.com/office/powerpoint/2010/main" val="194334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yout CHIUSURA">
    <p:spTree>
      <p:nvGrpSpPr>
        <p:cNvPr id="1" name=""/>
        <p:cNvGrpSpPr/>
        <p:nvPr/>
      </p:nvGrpSpPr>
      <p:grpSpPr>
        <a:xfrm>
          <a:off x="0" y="0"/>
          <a:ext cx="0" cy="0"/>
          <a:chOff x="0" y="0"/>
          <a:chExt cx="0" cy="0"/>
        </a:xfrm>
      </p:grpSpPr>
      <p:sp>
        <p:nvSpPr>
          <p:cNvPr id="8" name="Segnaposto testo 7"/>
          <p:cNvSpPr>
            <a:spLocks noGrp="1"/>
          </p:cNvSpPr>
          <p:nvPr>
            <p:ph type="body" sz="quarter" idx="10" hasCustomPrompt="1"/>
          </p:nvPr>
        </p:nvSpPr>
        <p:spPr>
          <a:xfrm>
            <a:off x="1487488" y="2780928"/>
            <a:ext cx="9217024" cy="432370"/>
          </a:xfrm>
          <a:prstGeom prst="rect">
            <a:avLst/>
          </a:prstGeom>
        </p:spPr>
        <p:txBody>
          <a:bodyPr/>
          <a:lstStyle>
            <a:lvl1pPr marL="0" indent="0" algn="ctr">
              <a:buFontTx/>
              <a:buNone/>
              <a:defRPr sz="20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13" name="Segnaposto testo 12"/>
          <p:cNvSpPr>
            <a:spLocks noGrp="1"/>
          </p:cNvSpPr>
          <p:nvPr>
            <p:ph type="body" sz="quarter" idx="11" hasCustomPrompt="1"/>
          </p:nvPr>
        </p:nvSpPr>
        <p:spPr>
          <a:xfrm>
            <a:off x="1439483" y="3573017"/>
            <a:ext cx="9313035" cy="936103"/>
          </a:xfrm>
          <a:prstGeom prst="rect">
            <a:avLst/>
          </a:prstGeom>
        </p:spPr>
        <p:txBody>
          <a:bodyPr/>
          <a:lstStyle>
            <a:lvl1pPr marL="0" indent="0" algn="ctr">
              <a:buFontTx/>
              <a:buNone/>
              <a:defRPr sz="1600">
                <a:solidFill>
                  <a:schemeClr val="bg1"/>
                </a:solidFill>
                <a:latin typeface="Century Gothic" panose="020B0502020202020204" pitchFamily="34" charset="0"/>
              </a:defRPr>
            </a:lvl1pPr>
          </a:lstStyle>
          <a:p>
            <a:pPr lvl="0"/>
            <a:r>
              <a:rPr lang="it-IT" dirty="0" smtClean="0"/>
              <a:t>Struttura</a:t>
            </a:r>
            <a:endParaRPr lang="it-IT" dirty="0"/>
          </a:p>
        </p:txBody>
      </p:sp>
      <p:sp>
        <p:nvSpPr>
          <p:cNvPr id="16" name="Segnaposto testo 15"/>
          <p:cNvSpPr>
            <a:spLocks noGrp="1"/>
          </p:cNvSpPr>
          <p:nvPr>
            <p:ph type="body" sz="quarter" idx="12" hasCustomPrompt="1"/>
          </p:nvPr>
        </p:nvSpPr>
        <p:spPr>
          <a:xfrm>
            <a:off x="1390651" y="4725144"/>
            <a:ext cx="9410700" cy="1440160"/>
          </a:xfrm>
          <a:prstGeom prst="rect">
            <a:avLst/>
          </a:prstGeom>
        </p:spPr>
        <p:txBody>
          <a:bodyPr/>
          <a:lstStyle>
            <a:lvl1pPr marL="0" indent="0" algn="ctr">
              <a:buFontTx/>
              <a:buNone/>
              <a:defRPr sz="1300" b="0">
                <a:solidFill>
                  <a:schemeClr val="bg1"/>
                </a:solidFill>
                <a:latin typeface="Century Gothic" panose="020B0502020202020204" pitchFamily="34" charset="0"/>
              </a:defRPr>
            </a:lvl1pPr>
          </a:lstStyle>
          <a:p>
            <a:pPr lvl="0"/>
            <a:r>
              <a:rPr lang="it-IT" dirty="0" smtClean="0"/>
              <a:t>nome.cognome@unibo.it</a:t>
            </a:r>
          </a:p>
          <a:p>
            <a:pPr lvl="0"/>
            <a:r>
              <a:rPr lang="it-IT" dirty="0" smtClean="0"/>
              <a:t>051 20 99982</a:t>
            </a:r>
            <a:endParaRPr lang="it-IT" dirty="0"/>
          </a:p>
        </p:txBody>
      </p:sp>
    </p:spTree>
    <p:extLst>
      <p:ext uri="{BB962C8B-B14F-4D97-AF65-F5344CB8AC3E}">
        <p14:creationId xmlns:p14="http://schemas.microsoft.com/office/powerpoint/2010/main" val="424945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ttangolo 8"/>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92715" y="1700808"/>
            <a:ext cx="2538989" cy="2538989"/>
          </a:xfrm>
          <a:prstGeom prst="rect">
            <a:avLst/>
          </a:prstGeom>
        </p:spPr>
      </p:pic>
      <p:cxnSp>
        <p:nvCxnSpPr>
          <p:cNvPr id="12" name="Connettore 1 11"/>
          <p:cNvCxnSpPr/>
          <p:nvPr userDrawn="1"/>
        </p:nvCxnSpPr>
        <p:spPr>
          <a:xfrm>
            <a:off x="4367808" y="188640"/>
            <a:ext cx="0" cy="640871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3657427"/>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ttangolo 7"/>
          <p:cNvSpPr/>
          <p:nvPr userDrawn="1"/>
        </p:nvSpPr>
        <p:spPr>
          <a:xfrm>
            <a:off x="8773683" y="6173407"/>
            <a:ext cx="3215680" cy="54868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pic>
        <p:nvPicPr>
          <p:cNvPr id="9" name="Immagine 8"/>
          <p:cNvPicPr>
            <a:picLocks noChangeAspect="1"/>
          </p:cNvPicPr>
          <p:nvPr userDrawn="1"/>
        </p:nvPicPr>
        <p:blipFill rotWithShape="1">
          <a:blip r:embed="rId8" cstate="print">
            <a:extLst>
              <a:ext uri="{28A0092B-C50C-407E-A947-70E740481C1C}">
                <a14:useLocalDpi xmlns:a14="http://schemas.microsoft.com/office/drawing/2010/main" val="0"/>
              </a:ext>
            </a:extLst>
          </a:blip>
          <a:stretch/>
        </p:blipFill>
        <p:spPr>
          <a:xfrm>
            <a:off x="9416972" y="6165304"/>
            <a:ext cx="2007620" cy="548666"/>
          </a:xfrm>
          <a:prstGeom prst="rect">
            <a:avLst/>
          </a:prstGeom>
        </p:spPr>
      </p:pic>
    </p:spTree>
    <p:extLst>
      <p:ext uri="{BB962C8B-B14F-4D97-AF65-F5344CB8AC3E}">
        <p14:creationId xmlns:p14="http://schemas.microsoft.com/office/powerpoint/2010/main" val="3570652833"/>
      </p:ext>
    </p:extLst>
  </p:cSld>
  <p:clrMap bg1="lt1" tx1="dk1" bg2="lt2" tx2="dk2" accent1="accent1" accent2="accent2" accent3="accent3" accent4="accent4" accent5="accent5" accent6="accent6" hlink="hlink" folHlink="folHlink"/>
  <p:sldLayoutIdLst>
    <p:sldLayoutId id="2147483670" r:id="rId1"/>
    <p:sldLayoutId id="2147483661" r:id="rId2"/>
    <p:sldLayoutId id="2147483667" r:id="rId3"/>
    <p:sldLayoutId id="2147483669" r:id="rId4"/>
    <p:sldLayoutId id="2147483673" r:id="rId5"/>
    <p:sldLayoutId id="2147483674"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ttangolo 6"/>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26505" y="116632"/>
            <a:ext cx="2538989" cy="2538989"/>
          </a:xfrm>
          <a:prstGeom prst="rect">
            <a:avLst/>
          </a:prstGeom>
        </p:spPr>
      </p:pic>
      <p:sp>
        <p:nvSpPr>
          <p:cNvPr id="9" name="CasellaDiTesto 8"/>
          <p:cNvSpPr txBox="1"/>
          <p:nvPr userDrawn="1"/>
        </p:nvSpPr>
        <p:spPr>
          <a:xfrm>
            <a:off x="4175787" y="6453336"/>
            <a:ext cx="3840427" cy="338554"/>
          </a:xfrm>
          <a:prstGeom prst="rect">
            <a:avLst/>
          </a:prstGeom>
          <a:noFill/>
        </p:spPr>
        <p:txBody>
          <a:bodyPr wrap="square" rtlCol="0">
            <a:spAutoFit/>
          </a:bodyPr>
          <a:lstStyle/>
          <a:p>
            <a:pPr algn="ctr"/>
            <a:r>
              <a:rPr lang="it-IT" sz="1600" dirty="0" smtClean="0">
                <a:solidFill>
                  <a:schemeClr val="bg1"/>
                </a:solidFill>
              </a:rPr>
              <a:t>www.unibo.it</a:t>
            </a:r>
            <a:endParaRPr lang="it-IT" sz="1600" dirty="0">
              <a:solidFill>
                <a:schemeClr val="bg1"/>
              </a:solidFill>
            </a:endParaRPr>
          </a:p>
        </p:txBody>
      </p:sp>
    </p:spTree>
    <p:extLst>
      <p:ext uri="{BB962C8B-B14F-4D97-AF65-F5344CB8AC3E}">
        <p14:creationId xmlns:p14="http://schemas.microsoft.com/office/powerpoint/2010/main" val="1868398845"/>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p:txBody>
          <a:bodyPr/>
          <a:lstStyle/>
          <a:p>
            <a:r>
              <a:rPr lang="en-US" i="1" dirty="0" smtClean="0"/>
              <a:t>SCHOOLS, FAMILIES, COMMUNITIES:</a:t>
            </a:r>
          </a:p>
          <a:p>
            <a:r>
              <a:rPr lang="en-US" i="1" dirty="0" smtClean="0"/>
              <a:t>A SURVEY ON THE PARTICIPATION OF FAMILIES AT THE SCHOOL IN BELGIUM, SPAIN AND ITALY</a:t>
            </a:r>
            <a:endParaRPr lang="it-IT" dirty="0"/>
          </a:p>
        </p:txBody>
      </p:sp>
      <p:sp>
        <p:nvSpPr>
          <p:cNvPr id="3" name="Segnaposto testo 2"/>
          <p:cNvSpPr>
            <a:spLocks noGrp="1"/>
          </p:cNvSpPr>
          <p:nvPr>
            <p:ph type="body" sz="quarter" idx="11"/>
          </p:nvPr>
        </p:nvSpPr>
        <p:spPr/>
        <p:txBody>
          <a:bodyPr/>
          <a:lstStyle/>
          <a:p>
            <a:r>
              <a:rPr lang="it-IT" dirty="0" smtClean="0"/>
              <a:t>Alessandro Tolomelli &amp; Fulvia Antonelli</a:t>
            </a:r>
            <a:endParaRPr lang="it-IT" dirty="0"/>
          </a:p>
        </p:txBody>
      </p:sp>
      <p:sp>
        <p:nvSpPr>
          <p:cNvPr id="4" name="Segnaposto testo 3"/>
          <p:cNvSpPr>
            <a:spLocks noGrp="1"/>
          </p:cNvSpPr>
          <p:nvPr>
            <p:ph type="body" sz="quarter" idx="12"/>
          </p:nvPr>
        </p:nvSpPr>
        <p:spPr>
          <a:xfrm>
            <a:off x="4511824" y="5877942"/>
            <a:ext cx="7345743" cy="791418"/>
          </a:xfrm>
        </p:spPr>
        <p:txBody>
          <a:bodyPr/>
          <a:lstStyle/>
          <a:p>
            <a:r>
              <a:rPr lang="it-IT" dirty="0" err="1" smtClean="0"/>
              <a:t>Department</a:t>
            </a:r>
            <a:r>
              <a:rPr lang="it-IT" dirty="0" smtClean="0"/>
              <a:t> of </a:t>
            </a:r>
            <a:r>
              <a:rPr lang="it-IT" dirty="0" err="1" smtClean="0"/>
              <a:t>Education</a:t>
            </a:r>
            <a:r>
              <a:rPr lang="it-IT" dirty="0" smtClean="0"/>
              <a:t> </a:t>
            </a:r>
            <a:r>
              <a:rPr lang="it-IT" dirty="0" err="1" smtClean="0"/>
              <a:t>Studies</a:t>
            </a:r>
            <a:r>
              <a:rPr lang="it-IT" dirty="0" smtClean="0"/>
              <a:t> «Giovanni Maria </a:t>
            </a:r>
            <a:r>
              <a:rPr lang="it-IT" dirty="0" err="1" smtClean="0"/>
              <a:t>Bertin</a:t>
            </a:r>
            <a:r>
              <a:rPr lang="it-IT" dirty="0" smtClean="0"/>
              <a:t>»</a:t>
            </a:r>
            <a:endParaRPr lang="it-IT" dirty="0"/>
          </a:p>
        </p:txBody>
      </p:sp>
    </p:spTree>
    <p:extLst>
      <p:ext uri="{BB962C8B-B14F-4D97-AF65-F5344CB8AC3E}">
        <p14:creationId xmlns:p14="http://schemas.microsoft.com/office/powerpoint/2010/main" val="3085230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r>
              <a:rPr lang="it-IT" sz="4000" b="1" dirty="0">
                <a:solidFill>
                  <a:schemeClr val="tx2">
                    <a:lumMod val="60000"/>
                    <a:lumOff val="40000"/>
                  </a:schemeClr>
                </a:solidFill>
              </a:rPr>
              <a:t>The Situation in BELGIUM</a:t>
            </a:r>
          </a:p>
        </p:txBody>
      </p:sp>
      <p:sp>
        <p:nvSpPr>
          <p:cNvPr id="3" name="Segnaposto contenuto 2"/>
          <p:cNvSpPr>
            <a:spLocks noGrp="1"/>
          </p:cNvSpPr>
          <p:nvPr>
            <p:ph idx="1"/>
          </p:nvPr>
        </p:nvSpPr>
        <p:spPr>
          <a:xfrm>
            <a:off x="1199456" y="908720"/>
            <a:ext cx="9577064" cy="5760640"/>
          </a:xfrm>
        </p:spPr>
        <p:txBody>
          <a:bodyPr>
            <a:normAutofit fontScale="47500" lnSpcReduction="20000"/>
          </a:bodyPr>
          <a:lstStyle/>
          <a:p>
            <a:pPr marL="0" indent="0">
              <a:buNone/>
            </a:pPr>
            <a:r>
              <a:rPr lang="en-US" sz="4800" dirty="0"/>
              <a:t>Belgium has a </a:t>
            </a:r>
            <a:r>
              <a:rPr lang="en-US" sz="4800" b="1" dirty="0"/>
              <a:t>good average educational performance, but high inequalities related to socio-economic status </a:t>
            </a:r>
            <a:r>
              <a:rPr lang="en-US" sz="4800" dirty="0"/>
              <a:t>and wide performance gaps between schools persist.</a:t>
            </a:r>
          </a:p>
          <a:p>
            <a:pPr marL="0" indent="0">
              <a:buNone/>
            </a:pPr>
            <a:endParaRPr lang="en-US" sz="4800" dirty="0" smtClean="0"/>
          </a:p>
          <a:p>
            <a:pPr marL="0" indent="0">
              <a:buNone/>
            </a:pPr>
            <a:r>
              <a:rPr lang="en-US" sz="4800" dirty="0" smtClean="0"/>
              <a:t>According </a:t>
            </a:r>
            <a:r>
              <a:rPr lang="en-US" sz="4800" dirty="0"/>
              <a:t>to the PISA 2015 OECD survey, the impact of socioeconomic status of students is particularly high, as shown by the gap in average PISA scores between higher and lower socioeconomic groups.</a:t>
            </a:r>
          </a:p>
          <a:p>
            <a:pPr marL="0" indent="0">
              <a:buNone/>
            </a:pPr>
            <a:endParaRPr lang="en-US" sz="4800" dirty="0" smtClean="0"/>
          </a:p>
          <a:p>
            <a:pPr marL="0" indent="0">
              <a:buNone/>
            </a:pPr>
            <a:r>
              <a:rPr lang="en-US" sz="4800" dirty="0" smtClean="0"/>
              <a:t>While </a:t>
            </a:r>
            <a:r>
              <a:rPr lang="en-US" sz="4800" dirty="0"/>
              <a:t>the percentage of pupils with low basic skills is lower than the EU average, the levels of underperformance are different among the communities; among the educational sectors (in vocational education and training (VET) the performance worsens); among schools with different social composition; and between migrant and non-migrant students.</a:t>
            </a:r>
          </a:p>
          <a:p>
            <a:pPr marL="0" indent="0">
              <a:buNone/>
            </a:pPr>
            <a:endParaRPr lang="en-US" sz="4800" dirty="0" smtClean="0"/>
          </a:p>
          <a:p>
            <a:pPr marL="0" indent="0">
              <a:buNone/>
            </a:pPr>
            <a:r>
              <a:rPr lang="en-US" sz="4800" dirty="0" smtClean="0"/>
              <a:t>The </a:t>
            </a:r>
            <a:r>
              <a:rPr lang="en-US" sz="4800" dirty="0"/>
              <a:t>correlation between low-performing and socio-economically disadvantaged schools is one of the highest in the EU</a:t>
            </a:r>
          </a:p>
          <a:p>
            <a:endParaRPr lang="en-US" sz="1700" dirty="0"/>
          </a:p>
          <a:p>
            <a:pPr marL="0" indent="0">
              <a:buNone/>
            </a:pPr>
            <a:endParaRPr lang="en-US" sz="1700" dirty="0" smtClean="0"/>
          </a:p>
          <a:p>
            <a:pPr marL="0" indent="0">
              <a:buNone/>
            </a:pPr>
            <a:endParaRPr lang="en-US" sz="1700" dirty="0"/>
          </a:p>
          <a:p>
            <a:pPr marL="0" indent="0">
              <a:buNone/>
            </a:pPr>
            <a:endParaRPr lang="en-US" sz="1700" dirty="0" smtClean="0"/>
          </a:p>
          <a:p>
            <a:pPr marL="0" indent="0">
              <a:buNone/>
            </a:pPr>
            <a:r>
              <a:rPr lang="en-US" sz="1700" dirty="0" smtClean="0"/>
              <a:t>EU </a:t>
            </a:r>
            <a:r>
              <a:rPr lang="en-US" sz="1700" dirty="0"/>
              <a:t>- Education and Training Monitor 2017 - Belgium</a:t>
            </a:r>
            <a:endParaRPr lang="it-IT" sz="1700" dirty="0"/>
          </a:p>
        </p:txBody>
      </p:sp>
    </p:spTree>
    <p:extLst>
      <p:ext uri="{BB962C8B-B14F-4D97-AF65-F5344CB8AC3E}">
        <p14:creationId xmlns:p14="http://schemas.microsoft.com/office/powerpoint/2010/main" val="1525680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r>
              <a:rPr lang="it-IT" sz="3200" b="1" dirty="0">
                <a:solidFill>
                  <a:schemeClr val="accent5"/>
                </a:solidFill>
              </a:rPr>
              <a:t/>
            </a:r>
            <a:br>
              <a:rPr lang="it-IT" sz="3200" b="1" dirty="0">
                <a:solidFill>
                  <a:schemeClr val="accent5"/>
                </a:solidFill>
              </a:rPr>
            </a:br>
            <a:r>
              <a:rPr lang="it-IT" sz="3200" dirty="0"/>
              <a:t/>
            </a:r>
            <a:br>
              <a:rPr lang="it-IT" sz="3200" dirty="0"/>
            </a:br>
            <a:endParaRPr lang="it-IT" sz="3200" dirty="0"/>
          </a:p>
        </p:txBody>
      </p:sp>
      <p:sp>
        <p:nvSpPr>
          <p:cNvPr id="3" name="Segnaposto contenuto 2"/>
          <p:cNvSpPr>
            <a:spLocks noGrp="1"/>
          </p:cNvSpPr>
          <p:nvPr>
            <p:ph idx="1"/>
          </p:nvPr>
        </p:nvSpPr>
        <p:spPr>
          <a:xfrm>
            <a:off x="1055440" y="620688"/>
            <a:ext cx="9793088" cy="5688632"/>
          </a:xfrm>
        </p:spPr>
        <p:txBody>
          <a:bodyPr>
            <a:normAutofit fontScale="85000" lnSpcReduction="20000"/>
          </a:bodyPr>
          <a:lstStyle/>
          <a:p>
            <a:pPr marL="0" indent="0">
              <a:buNone/>
            </a:pPr>
            <a:r>
              <a:rPr lang="en-US" dirty="0"/>
              <a:t>In the Belgian system, </a:t>
            </a:r>
            <a:r>
              <a:rPr lang="en-US" b="1" dirty="0"/>
              <a:t>student achievement depends largely on their social background</a:t>
            </a:r>
            <a:r>
              <a:rPr lang="en-US" dirty="0"/>
              <a:t>, so the school system is currently unable to overcome the initial social inequalities</a:t>
            </a:r>
            <a:r>
              <a:rPr lang="en-US" dirty="0" smtClean="0"/>
              <a:t>.</a:t>
            </a:r>
          </a:p>
          <a:p>
            <a:pPr marL="0" indent="0">
              <a:buNone/>
            </a:pPr>
            <a:endParaRPr lang="en-US" dirty="0"/>
          </a:p>
          <a:p>
            <a:pPr marL="0" indent="0">
              <a:buNone/>
            </a:pPr>
            <a:r>
              <a:rPr lang="en-US" dirty="0"/>
              <a:t>The Belgian school system is characterized by a </a:t>
            </a:r>
            <a:r>
              <a:rPr lang="en-US" b="1" dirty="0"/>
              <a:t>"hierarchy" between schools.</a:t>
            </a:r>
          </a:p>
          <a:p>
            <a:pPr marL="0" indent="0">
              <a:buNone/>
            </a:pPr>
            <a:endParaRPr lang="en-US" dirty="0"/>
          </a:p>
          <a:p>
            <a:pPr marL="0" indent="0">
              <a:buNone/>
            </a:pPr>
            <a:r>
              <a:rPr lang="en-US" dirty="0"/>
              <a:t>Some enjoy a good reputation and others do not. Since the schools are subsidized by the communities on the basis of the number of pupils, there is a competition between schools to maintain or increase the number of students and, on the other, to attract pupils considered less difficult, who therefore pose less problems of discipline and organization general.</a:t>
            </a:r>
          </a:p>
          <a:p>
            <a:pPr marL="0" indent="0">
              <a:buNone/>
            </a:pPr>
            <a:endParaRPr lang="en-US" dirty="0"/>
          </a:p>
          <a:p>
            <a:pPr marL="0" indent="0">
              <a:buNone/>
            </a:pPr>
            <a:r>
              <a:rPr lang="en-US" sz="2400" dirty="0"/>
              <a:t>Analyzes UFAPEC 2008</a:t>
            </a:r>
            <a:endParaRPr lang="it-IT" sz="2400" dirty="0"/>
          </a:p>
        </p:txBody>
      </p:sp>
    </p:spTree>
    <p:extLst>
      <p:ext uri="{BB962C8B-B14F-4D97-AF65-F5344CB8AC3E}">
        <p14:creationId xmlns:p14="http://schemas.microsoft.com/office/powerpoint/2010/main" val="359089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23392" y="620689"/>
            <a:ext cx="10729192" cy="5505476"/>
          </a:xfrm>
        </p:spPr>
        <p:txBody>
          <a:bodyPr/>
          <a:lstStyle/>
          <a:p>
            <a:pPr lvl="0">
              <a:buNone/>
            </a:pPr>
            <a:r>
              <a:rPr lang="en-US" i="1" dirty="0"/>
              <a:t>What are the mechanisms responsible for this separation of pupils in different schools based on their socio-cultural background?</a:t>
            </a:r>
          </a:p>
          <a:p>
            <a:pPr lvl="0">
              <a:buNone/>
            </a:pPr>
            <a:endParaRPr lang="en-US" dirty="0"/>
          </a:p>
          <a:p>
            <a:pPr lvl="0">
              <a:buNone/>
            </a:pPr>
            <a:r>
              <a:rPr lang="en-US" dirty="0"/>
              <a:t>Part of the explanation is found in </a:t>
            </a:r>
            <a:r>
              <a:rPr lang="en-US" b="1" dirty="0"/>
              <a:t>residential segregation</a:t>
            </a:r>
            <a:r>
              <a:rPr lang="en-US" dirty="0"/>
              <a:t>.</a:t>
            </a:r>
          </a:p>
          <a:p>
            <a:pPr lvl="0">
              <a:buNone/>
            </a:pPr>
            <a:r>
              <a:rPr lang="en-US" dirty="0"/>
              <a:t>However, many authors have observed, in Belgium as elsewhere, that the concentration of students by social origin cannot be fully explained starting from the inequalities between regions or neighborhoods. </a:t>
            </a:r>
            <a:r>
              <a:rPr lang="en-US" b="1" dirty="0"/>
              <a:t>School segregation is sometimes even greater than residential segregation</a:t>
            </a:r>
            <a:r>
              <a:rPr lang="en-US" dirty="0"/>
              <a:t>.</a:t>
            </a:r>
            <a:endParaRPr lang="it-IT" dirty="0"/>
          </a:p>
        </p:txBody>
      </p:sp>
    </p:spTree>
    <p:extLst>
      <p:ext uri="{BB962C8B-B14F-4D97-AF65-F5344CB8AC3E}">
        <p14:creationId xmlns:p14="http://schemas.microsoft.com/office/powerpoint/2010/main" val="952412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1011222"/>
          </a:xfrm>
        </p:spPr>
        <p:txBody>
          <a:bodyPr/>
          <a:lstStyle/>
          <a:p>
            <a:r>
              <a:rPr lang="en-US" b="1" dirty="0" smtClean="0">
                <a:solidFill>
                  <a:schemeClr val="tx2">
                    <a:lumMod val="60000"/>
                    <a:lumOff val="40000"/>
                  </a:schemeClr>
                </a:solidFill>
              </a:rPr>
              <a:t>How </a:t>
            </a:r>
            <a:r>
              <a:rPr lang="en-US" b="1" dirty="0">
                <a:solidFill>
                  <a:schemeClr val="tx2">
                    <a:lumMod val="60000"/>
                    <a:lumOff val="40000"/>
                  </a:schemeClr>
                </a:solidFill>
              </a:rPr>
              <a:t>inequalities work</a:t>
            </a:r>
            <a:endParaRPr lang="it-IT" b="1" dirty="0">
              <a:solidFill>
                <a:schemeClr val="tx2">
                  <a:lumMod val="60000"/>
                  <a:lumOff val="40000"/>
                </a:schemeClr>
              </a:solidFill>
            </a:endParaRPr>
          </a:p>
        </p:txBody>
      </p:sp>
      <p:sp>
        <p:nvSpPr>
          <p:cNvPr id="3" name="Segnaposto contenuto 2"/>
          <p:cNvSpPr>
            <a:spLocks noGrp="1"/>
          </p:cNvSpPr>
          <p:nvPr>
            <p:ph idx="1"/>
          </p:nvPr>
        </p:nvSpPr>
        <p:spPr>
          <a:xfrm>
            <a:off x="911424" y="1285860"/>
            <a:ext cx="10081120" cy="5167475"/>
          </a:xfrm>
        </p:spPr>
        <p:txBody>
          <a:bodyPr>
            <a:normAutofit fontScale="77500" lnSpcReduction="20000"/>
          </a:bodyPr>
          <a:lstStyle/>
          <a:p>
            <a:pPr>
              <a:buNone/>
            </a:pPr>
            <a:r>
              <a:rPr lang="en-US" dirty="0"/>
              <a:t>In a system characterized by competitiveness between schools, various mechanisms can help generate or strengthen student segregation. Depending on the family, work or family relationships, parents and children will tend to regroup for social affinity. The socially differentiated expectations of parents towards the school and their insufficient knowledge of the school system tend to strengthen social differences.</a:t>
            </a:r>
          </a:p>
          <a:p>
            <a:pPr>
              <a:buNone/>
            </a:pPr>
            <a:endParaRPr lang="en-US" dirty="0"/>
          </a:p>
          <a:p>
            <a:pPr>
              <a:buNone/>
            </a:pPr>
            <a:r>
              <a:rPr lang="en-US" dirty="0"/>
              <a:t>Such mechanisms of "</a:t>
            </a:r>
            <a:r>
              <a:rPr lang="en-US" b="1" dirty="0"/>
              <a:t>self-segregation", "distancing" and "tendency to be among the like" </a:t>
            </a:r>
            <a:r>
              <a:rPr lang="en-US" dirty="0"/>
              <a:t>are often more powerful than formal, financial or academic barriers, raised by some institutions to select their own students.</a:t>
            </a:r>
          </a:p>
          <a:p>
            <a:pPr>
              <a:buNone/>
            </a:pPr>
            <a:endParaRPr lang="en-US" dirty="0"/>
          </a:p>
          <a:p>
            <a:pPr>
              <a:buNone/>
            </a:pPr>
            <a:r>
              <a:rPr lang="en-US" dirty="0"/>
              <a:t>Therefore, most national and international comparative studies tend to emphasize</a:t>
            </a:r>
            <a:r>
              <a:rPr lang="en-US" b="1" dirty="0"/>
              <a:t> the correlation between the free school market and the various forms of school segregation</a:t>
            </a:r>
            <a:endParaRPr lang="it-IT" b="1" dirty="0"/>
          </a:p>
        </p:txBody>
      </p:sp>
    </p:spTree>
    <p:extLst>
      <p:ext uri="{BB962C8B-B14F-4D97-AF65-F5344CB8AC3E}">
        <p14:creationId xmlns:p14="http://schemas.microsoft.com/office/powerpoint/2010/main" val="2692263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r>
              <a:rPr lang="it-IT" sz="4000" b="1" dirty="0">
                <a:solidFill>
                  <a:schemeClr val="tx2">
                    <a:lumMod val="60000"/>
                    <a:lumOff val="40000"/>
                  </a:schemeClr>
                </a:solidFill>
              </a:rPr>
              <a:t>The Situation in </a:t>
            </a:r>
            <a:r>
              <a:rPr lang="it-IT" sz="4000" b="1" dirty="0" smtClean="0">
                <a:solidFill>
                  <a:schemeClr val="tx2">
                    <a:lumMod val="60000"/>
                    <a:lumOff val="40000"/>
                  </a:schemeClr>
                </a:solidFill>
              </a:rPr>
              <a:t>SPAIN</a:t>
            </a:r>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1199456" y="908720"/>
            <a:ext cx="9577064" cy="5760640"/>
          </a:xfrm>
        </p:spPr>
        <p:txBody>
          <a:bodyPr>
            <a:normAutofit lnSpcReduction="10000"/>
          </a:bodyPr>
          <a:lstStyle/>
          <a:p>
            <a:endParaRPr lang="en-US" sz="1700" dirty="0"/>
          </a:p>
          <a:p>
            <a:pPr marL="0" indent="0">
              <a:buNone/>
            </a:pPr>
            <a:r>
              <a:rPr lang="en-US" sz="2000" dirty="0"/>
              <a:t>Spain has significantly reduced the school dropout rate (ESL) to reach 19% in 2016, bringing it closer to the national Europe 2020 target of 15%.</a:t>
            </a:r>
          </a:p>
          <a:p>
            <a:pPr marL="0" indent="0">
              <a:buNone/>
            </a:pPr>
            <a:endParaRPr lang="en-US" sz="2000" dirty="0"/>
          </a:p>
          <a:p>
            <a:pPr marL="0" indent="0">
              <a:buNone/>
            </a:pPr>
            <a:r>
              <a:rPr lang="en-US" sz="2000" dirty="0"/>
              <a:t>Despite this positive trend, </a:t>
            </a:r>
            <a:r>
              <a:rPr lang="en-US" sz="2000" b="1" dirty="0"/>
              <a:t>the ESL rate in Spain is still the second highest in the EU</a:t>
            </a:r>
            <a:r>
              <a:rPr lang="en-US" sz="2000" dirty="0"/>
              <a:t> and regional differences </a:t>
            </a:r>
            <a:r>
              <a:rPr lang="en-US" sz="2000" dirty="0" smtClean="0"/>
              <a:t>persist.</a:t>
            </a:r>
          </a:p>
          <a:p>
            <a:pPr marL="0" indent="0">
              <a:buNone/>
            </a:pPr>
            <a:endParaRPr lang="en-US" sz="2000" dirty="0" smtClean="0"/>
          </a:p>
          <a:p>
            <a:pPr marL="0" indent="0">
              <a:buNone/>
            </a:pPr>
            <a:r>
              <a:rPr lang="en-US" sz="2000" dirty="0" smtClean="0"/>
              <a:t>Several </a:t>
            </a:r>
            <a:r>
              <a:rPr lang="en-US" sz="2000" dirty="0"/>
              <a:t>readings of this data have been made.</a:t>
            </a:r>
          </a:p>
          <a:p>
            <a:pPr marL="0" indent="0">
              <a:buNone/>
            </a:pPr>
            <a:r>
              <a:rPr lang="en-US" sz="2000" b="1" dirty="0"/>
              <a:t>Factors related to socioeconomic status and educational level of parents </a:t>
            </a:r>
            <a:r>
              <a:rPr lang="en-US" sz="2000" dirty="0"/>
              <a:t>play a significant role.</a:t>
            </a:r>
          </a:p>
          <a:p>
            <a:pPr marL="0" indent="0">
              <a:buNone/>
            </a:pPr>
            <a:r>
              <a:rPr lang="en-US" sz="2000" dirty="0"/>
              <a:t> </a:t>
            </a:r>
          </a:p>
          <a:p>
            <a:pPr marL="0" indent="0">
              <a:buNone/>
            </a:pPr>
            <a:r>
              <a:rPr lang="en-US" sz="2000" dirty="0"/>
              <a:t>There is also a significant </a:t>
            </a:r>
            <a:r>
              <a:rPr lang="en-US" sz="2000" b="1" dirty="0"/>
              <a:t>gender gap</a:t>
            </a:r>
            <a:r>
              <a:rPr lang="en-US" sz="2000" dirty="0"/>
              <a:t>, with ESL rates of 7.6 percentage points higher among males.</a:t>
            </a:r>
          </a:p>
          <a:p>
            <a:pPr marL="0" indent="0">
              <a:buNone/>
            </a:pPr>
            <a:endParaRPr lang="en-US" sz="2000" dirty="0"/>
          </a:p>
          <a:p>
            <a:pPr marL="0" indent="0">
              <a:buNone/>
            </a:pPr>
            <a:r>
              <a:rPr lang="en-US" sz="2000" dirty="0"/>
              <a:t>The extent </a:t>
            </a:r>
            <a:r>
              <a:rPr lang="en-US" sz="2000" b="1" dirty="0"/>
              <a:t>to which regional labor markets generate highly qualified jobs is also relevant</a:t>
            </a:r>
            <a:r>
              <a:rPr lang="en-US" sz="2000" dirty="0"/>
              <a:t>. The regions in which growth is based on activities such as tourism and construction, with a high demand for low-skilled people, are likely to see school drop-out increase again when growth resumes.</a:t>
            </a:r>
            <a:endParaRPr lang="en-US" sz="2000" dirty="0" smtClean="0"/>
          </a:p>
          <a:p>
            <a:pPr marL="0" indent="0">
              <a:buNone/>
            </a:pPr>
            <a:endParaRPr lang="en-US" sz="1700" dirty="0"/>
          </a:p>
          <a:p>
            <a:pPr marL="0" indent="0">
              <a:buNone/>
            </a:pPr>
            <a:endParaRPr lang="en-US" sz="1700" dirty="0" smtClean="0"/>
          </a:p>
        </p:txBody>
      </p:sp>
    </p:spTree>
    <p:extLst>
      <p:ext uri="{BB962C8B-B14F-4D97-AF65-F5344CB8AC3E}">
        <p14:creationId xmlns:p14="http://schemas.microsoft.com/office/powerpoint/2010/main" val="2107992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95400" y="548680"/>
            <a:ext cx="10081120" cy="5976664"/>
          </a:xfrm>
        </p:spPr>
        <p:txBody>
          <a:bodyPr>
            <a:normAutofit fontScale="92500" lnSpcReduction="20000"/>
          </a:bodyPr>
          <a:lstStyle/>
          <a:p>
            <a:r>
              <a:rPr lang="en-US" dirty="0"/>
              <a:t>The impact of the financial crisis that began in 2008 has not only led to a significant increase in the risks of poverty and social exclusion, but has also led to </a:t>
            </a:r>
            <a:r>
              <a:rPr lang="en-US" b="1" dirty="0"/>
              <a:t>changes in the traditional composition of the population at risk</a:t>
            </a:r>
            <a:r>
              <a:rPr lang="en-US" dirty="0"/>
              <a:t>.</a:t>
            </a:r>
          </a:p>
          <a:p>
            <a:r>
              <a:rPr lang="en-US" b="1" dirty="0"/>
              <a:t>Young people under 25 </a:t>
            </a:r>
            <a:r>
              <a:rPr lang="en-US" dirty="0"/>
              <a:t>have become the active population group with the highest prevalence of poverty risks (from 26.7% to 40.3%). This age group has replaced people over the age of 65 years - mostly retired and beneficiaries of social protection programs - as the most vulnerable to poverty and social exclusion.</a:t>
            </a:r>
          </a:p>
          <a:p>
            <a:r>
              <a:rPr lang="en-US" dirty="0"/>
              <a:t>These differences are explained by the spread of </a:t>
            </a:r>
            <a:r>
              <a:rPr lang="en-US" b="1" dirty="0"/>
              <a:t>low-paid (part-time and temporary) jobs</a:t>
            </a:r>
            <a:r>
              <a:rPr lang="en-US" dirty="0"/>
              <a:t>, especially among newcomers to the labor market, and the wage containment policy allowed by the 2012 collective bargaining reform.</a:t>
            </a:r>
            <a:endParaRPr lang="it-IT" dirty="0"/>
          </a:p>
        </p:txBody>
      </p:sp>
    </p:spTree>
    <p:extLst>
      <p:ext uri="{BB962C8B-B14F-4D97-AF65-F5344CB8AC3E}">
        <p14:creationId xmlns:p14="http://schemas.microsoft.com/office/powerpoint/2010/main" val="3831078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1282154"/>
          </a:xfrm>
        </p:spPr>
        <p:txBody>
          <a:bodyPr>
            <a:normAutofit fontScale="90000"/>
          </a:bodyPr>
          <a:lstStyle/>
          <a:p>
            <a:r>
              <a:rPr lang="it-IT" b="1" dirty="0" smtClean="0">
                <a:solidFill>
                  <a:schemeClr val="accent5"/>
                </a:solidFill>
              </a:rPr>
              <a:t>Job – </a:t>
            </a:r>
            <a:r>
              <a:rPr lang="it-IT" b="1" dirty="0" err="1" smtClean="0">
                <a:solidFill>
                  <a:schemeClr val="accent5"/>
                </a:solidFill>
              </a:rPr>
              <a:t>education</a:t>
            </a:r>
            <a:r>
              <a:rPr lang="it-IT" b="1" dirty="0" smtClean="0">
                <a:solidFill>
                  <a:schemeClr val="accent5"/>
                </a:solidFill>
              </a:rPr>
              <a:t> - </a:t>
            </a:r>
            <a:r>
              <a:rPr lang="it-IT" b="1" dirty="0" err="1" smtClean="0">
                <a:solidFill>
                  <a:schemeClr val="accent5"/>
                </a:solidFill>
              </a:rPr>
              <a:t>risk</a:t>
            </a:r>
            <a:r>
              <a:rPr lang="it-IT" b="1" dirty="0" smtClean="0">
                <a:solidFill>
                  <a:schemeClr val="accent5"/>
                </a:solidFill>
              </a:rPr>
              <a:t> of </a:t>
            </a:r>
            <a:r>
              <a:rPr lang="it-IT" b="1" dirty="0" err="1" smtClean="0">
                <a:solidFill>
                  <a:schemeClr val="accent5"/>
                </a:solidFill>
              </a:rPr>
              <a:t>poverty</a:t>
            </a:r>
            <a:r>
              <a:rPr lang="it-IT" b="1" dirty="0" smtClean="0">
                <a:solidFill>
                  <a:schemeClr val="accent5"/>
                </a:solidFill>
              </a:rPr>
              <a:t>: </a:t>
            </a:r>
            <a:r>
              <a:rPr lang="it-IT" b="1" dirty="0" err="1" smtClean="0">
                <a:solidFill>
                  <a:schemeClr val="accent5"/>
                </a:solidFill>
              </a:rPr>
              <a:t>correlations</a:t>
            </a:r>
            <a:r>
              <a:rPr lang="it-IT" b="1" dirty="0" smtClean="0">
                <a:solidFill>
                  <a:schemeClr val="accent5"/>
                </a:solidFill>
              </a:rPr>
              <a:t> </a:t>
            </a:r>
            <a:endParaRPr lang="it-IT" b="1" dirty="0">
              <a:solidFill>
                <a:schemeClr val="accent5"/>
              </a:solidFill>
            </a:endParaRPr>
          </a:p>
        </p:txBody>
      </p:sp>
      <p:sp>
        <p:nvSpPr>
          <p:cNvPr id="3" name="Segnaposto contenuto 2"/>
          <p:cNvSpPr>
            <a:spLocks noGrp="1"/>
          </p:cNvSpPr>
          <p:nvPr>
            <p:ph idx="1"/>
          </p:nvPr>
        </p:nvSpPr>
        <p:spPr>
          <a:xfrm>
            <a:off x="1981200" y="1214422"/>
            <a:ext cx="8229600" cy="5357850"/>
          </a:xfrm>
        </p:spPr>
        <p:txBody>
          <a:bodyPr>
            <a:noAutofit/>
          </a:bodyPr>
          <a:lstStyle/>
          <a:p>
            <a:pPr algn="ctr">
              <a:buNone/>
            </a:pPr>
            <a:endParaRPr lang="it-IT" sz="3600" dirty="0">
              <a:cs typeface="Times New Roman" pitchFamily="18" charset="0"/>
            </a:endParaRPr>
          </a:p>
          <a:p>
            <a:pPr algn="ctr">
              <a:buNone/>
            </a:pPr>
            <a:r>
              <a:rPr lang="en-US" sz="3600" dirty="0"/>
              <a:t>A labor market that offers precarious and </a:t>
            </a:r>
            <a:r>
              <a:rPr lang="en-US" sz="3600" b="1" dirty="0"/>
              <a:t>low quality jobs </a:t>
            </a:r>
            <a:r>
              <a:rPr lang="en-US" sz="3600" dirty="0"/>
              <a:t>therefore seems to </a:t>
            </a:r>
            <a:r>
              <a:rPr lang="en-US" sz="3600" b="1" dirty="0"/>
              <a:t>generate disinvestments in schools and education</a:t>
            </a:r>
            <a:r>
              <a:rPr lang="en-US" sz="3600" dirty="0"/>
              <a:t> and, at the same time, increase the risk of poverty among young people, particularly those with a lower socioeconomic family status</a:t>
            </a:r>
            <a:endParaRPr lang="it-IT" sz="3600" dirty="0"/>
          </a:p>
        </p:txBody>
      </p:sp>
    </p:spTree>
    <p:extLst>
      <p:ext uri="{BB962C8B-B14F-4D97-AF65-F5344CB8AC3E}">
        <p14:creationId xmlns:p14="http://schemas.microsoft.com/office/powerpoint/2010/main" val="1266013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7408" y="620688"/>
            <a:ext cx="9937104" cy="6094460"/>
          </a:xfrm>
        </p:spPr>
        <p:txBody>
          <a:bodyPr>
            <a:noAutofit/>
          </a:bodyPr>
          <a:lstStyle/>
          <a:p>
            <a:r>
              <a:rPr lang="en-US" sz="2400" dirty="0"/>
              <a:t>In Catalonia, </a:t>
            </a:r>
            <a:r>
              <a:rPr lang="en-US" sz="2400" b="1" dirty="0"/>
              <a:t>grouping by level </a:t>
            </a:r>
            <a:r>
              <a:rPr lang="en-US" sz="2400" dirty="0"/>
              <a:t>in schools is a practice developed in an important number of educational institutions. In fact, according to PISA 2015 data, 26% of students are enrolled in centers that group by level in all subjects (6% in Spain as a whole), while 44% attend centers where they are grouped by levels in some subjects (34% in all of Spain</a:t>
            </a:r>
            <a:r>
              <a:rPr lang="en-US" sz="2400" dirty="0" smtClean="0"/>
              <a:t>).</a:t>
            </a:r>
          </a:p>
          <a:p>
            <a:endParaRPr lang="en-US" sz="2400" dirty="0"/>
          </a:p>
          <a:p>
            <a:r>
              <a:rPr lang="en-US" sz="2400" dirty="0"/>
              <a:t>Despite the resistance of a large number of teachers and families, groupings by levels have become an increasingly used strategy in primary and secondary schools of Catalonia. Through this strategy the school responds to the growing diversity of students</a:t>
            </a:r>
            <a:r>
              <a:rPr lang="en-US" sz="2400" dirty="0" smtClean="0"/>
              <a:t>.</a:t>
            </a:r>
          </a:p>
          <a:p>
            <a:endParaRPr lang="en-US" sz="2400" dirty="0"/>
          </a:p>
          <a:p>
            <a:r>
              <a:rPr lang="en-US" sz="2400" dirty="0"/>
              <a:t>However, educational research has shown that </a:t>
            </a:r>
            <a:r>
              <a:rPr lang="en-US" sz="2400" b="1" dirty="0"/>
              <a:t>this practice is not neutral and has significant costs in terms of the equity of school systems</a:t>
            </a:r>
            <a:r>
              <a:rPr lang="en-US" sz="2400" dirty="0"/>
              <a:t>, especially because groupings by level tend to follow the logic of bringing together students for homogeneous skill levels.</a:t>
            </a:r>
            <a:endParaRPr lang="en-US" sz="2400" dirty="0" smtClean="0"/>
          </a:p>
          <a:p>
            <a:endParaRPr lang="it-IT" sz="1600" dirty="0"/>
          </a:p>
        </p:txBody>
      </p:sp>
    </p:spTree>
    <p:extLst>
      <p:ext uri="{BB962C8B-B14F-4D97-AF65-F5344CB8AC3E}">
        <p14:creationId xmlns:p14="http://schemas.microsoft.com/office/powerpoint/2010/main" val="3431508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r>
              <a:rPr lang="it-IT" sz="4000" b="1" dirty="0">
                <a:solidFill>
                  <a:schemeClr val="tx2">
                    <a:lumMod val="60000"/>
                    <a:lumOff val="40000"/>
                  </a:schemeClr>
                </a:solidFill>
              </a:rPr>
              <a:t>The Situation in </a:t>
            </a:r>
            <a:r>
              <a:rPr lang="it-IT" sz="4000" b="1" dirty="0" smtClean="0">
                <a:solidFill>
                  <a:schemeClr val="tx2">
                    <a:lumMod val="60000"/>
                    <a:lumOff val="40000"/>
                  </a:schemeClr>
                </a:solidFill>
              </a:rPr>
              <a:t>ITALY</a:t>
            </a:r>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911424" y="908720"/>
            <a:ext cx="10297144" cy="5760640"/>
          </a:xfrm>
        </p:spPr>
        <p:txBody>
          <a:bodyPr>
            <a:normAutofit lnSpcReduction="10000"/>
          </a:bodyPr>
          <a:lstStyle/>
          <a:p>
            <a:pPr marL="0" indent="0">
              <a:buNone/>
            </a:pPr>
            <a:r>
              <a:rPr lang="en-US" sz="2200" dirty="0" smtClean="0"/>
              <a:t>The </a:t>
            </a:r>
            <a:r>
              <a:rPr lang="en-US" sz="2200" dirty="0"/>
              <a:t>situation in Italy, in quantitative terms, has improved in recent decades. However, it remains extremely critical for the intertwining of three elements that together create a structural crisis:</a:t>
            </a:r>
          </a:p>
          <a:p>
            <a:pPr marL="0" indent="0">
              <a:buNone/>
            </a:pPr>
            <a:r>
              <a:rPr lang="en-US" sz="2200" dirty="0" smtClean="0"/>
              <a:t>- </a:t>
            </a:r>
            <a:r>
              <a:rPr lang="en-US" sz="2200" b="1" dirty="0" smtClean="0"/>
              <a:t>high </a:t>
            </a:r>
            <a:r>
              <a:rPr lang="en-US" sz="2200" b="1" dirty="0"/>
              <a:t>dropout rates combined with many repetitions</a:t>
            </a:r>
            <a:r>
              <a:rPr lang="en-US" sz="2200" dirty="0"/>
              <a:t>,</a:t>
            </a:r>
          </a:p>
          <a:p>
            <a:pPr marL="0" indent="0">
              <a:buNone/>
            </a:pPr>
            <a:r>
              <a:rPr lang="en-US" sz="2200" dirty="0" smtClean="0"/>
              <a:t>- </a:t>
            </a:r>
            <a:r>
              <a:rPr lang="en-US" sz="2200" b="1" dirty="0" smtClean="0"/>
              <a:t>a </a:t>
            </a:r>
            <a:r>
              <a:rPr lang="en-US" sz="2200" b="1" dirty="0"/>
              <a:t>high number of young people with low levels of knowledge</a:t>
            </a:r>
            <a:r>
              <a:rPr lang="en-US" sz="2200" dirty="0"/>
              <a:t> who are fundamental for social and personal development and for exercising citizenship,</a:t>
            </a:r>
          </a:p>
          <a:p>
            <a:pPr marL="0" indent="0">
              <a:buNone/>
            </a:pPr>
            <a:r>
              <a:rPr lang="en-US" sz="2200" dirty="0" smtClean="0"/>
              <a:t>- </a:t>
            </a:r>
            <a:r>
              <a:rPr lang="en-US" sz="2200" b="1" dirty="0" smtClean="0"/>
              <a:t>strong </a:t>
            </a:r>
            <a:r>
              <a:rPr lang="en-US" sz="2200" b="1" dirty="0"/>
              <a:t>presence of child poverty</a:t>
            </a:r>
            <a:r>
              <a:rPr lang="en-US" sz="2200" dirty="0"/>
              <a:t>.</a:t>
            </a:r>
          </a:p>
          <a:p>
            <a:pPr marL="0" indent="0">
              <a:buNone/>
            </a:pPr>
            <a:endParaRPr lang="en-US" sz="2200" dirty="0"/>
          </a:p>
          <a:p>
            <a:pPr marL="0" indent="0">
              <a:buNone/>
            </a:pPr>
            <a:r>
              <a:rPr lang="en-US" sz="2200" dirty="0"/>
              <a:t>Also in Italy the structural nature of school failure is highlighted, which still affects mainly the children of families with low levels of education and income and who live in situations of exclusion.</a:t>
            </a:r>
          </a:p>
          <a:p>
            <a:pPr marL="0" indent="0">
              <a:buNone/>
            </a:pPr>
            <a:endParaRPr lang="en-US" sz="2200" dirty="0"/>
          </a:p>
          <a:p>
            <a:pPr marL="0" indent="0">
              <a:buNone/>
            </a:pPr>
            <a:r>
              <a:rPr lang="en-US" sz="2200" dirty="0"/>
              <a:t>The scholastic failure ends up ratifying the crisis of the function of the school as an element of democratization and social inclusion, whose character was sanctioned with the birth of the unified middle school in 1963 and the abolition of the classes </a:t>
            </a:r>
            <a:r>
              <a:rPr lang="en-US" sz="2200" dirty="0" smtClean="0"/>
              <a:t>of “</a:t>
            </a:r>
            <a:r>
              <a:rPr lang="en-US" sz="2200" dirty="0" err="1" smtClean="0"/>
              <a:t>avviamento</a:t>
            </a:r>
            <a:r>
              <a:rPr lang="en-US" sz="2200" dirty="0" smtClean="0"/>
              <a:t> </a:t>
            </a:r>
            <a:r>
              <a:rPr lang="en-US" sz="2200" dirty="0" err="1" smtClean="0"/>
              <a:t>professionale</a:t>
            </a:r>
            <a:r>
              <a:rPr lang="en-US" sz="2200" dirty="0" smtClean="0"/>
              <a:t>” (training course)</a:t>
            </a:r>
            <a:endParaRPr lang="en-US" sz="2200" dirty="0"/>
          </a:p>
          <a:p>
            <a:pPr marL="0" indent="0">
              <a:buNone/>
            </a:pPr>
            <a:endParaRPr lang="en-US" sz="2000" dirty="0" smtClean="0"/>
          </a:p>
        </p:txBody>
      </p:sp>
    </p:spTree>
    <p:extLst>
      <p:ext uri="{BB962C8B-B14F-4D97-AF65-F5344CB8AC3E}">
        <p14:creationId xmlns:p14="http://schemas.microsoft.com/office/powerpoint/2010/main" val="1139942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1199456" y="548680"/>
            <a:ext cx="9577064" cy="6120680"/>
          </a:xfrm>
        </p:spPr>
        <p:txBody>
          <a:bodyPr>
            <a:normAutofit/>
          </a:bodyPr>
          <a:lstStyle/>
          <a:p>
            <a:endParaRPr lang="en-US" sz="1700" dirty="0"/>
          </a:p>
          <a:p>
            <a:pPr marL="0" indent="0">
              <a:buNone/>
            </a:pPr>
            <a:endParaRPr lang="en-US" sz="1700" dirty="0"/>
          </a:p>
          <a:p>
            <a:pPr marL="0" indent="0">
              <a:buNone/>
            </a:pPr>
            <a:r>
              <a:rPr lang="en-US" dirty="0"/>
              <a:t>In the 2016 report, </a:t>
            </a:r>
            <a:r>
              <a:rPr lang="en-US" dirty="0" err="1"/>
              <a:t>Istat</a:t>
            </a:r>
            <a:r>
              <a:rPr lang="en-US" dirty="0"/>
              <a:t> reports the strong bond in Italy between the processes of social mobility and inequality:</a:t>
            </a:r>
          </a:p>
          <a:p>
            <a:pPr marL="0" indent="0">
              <a:buNone/>
            </a:pPr>
            <a:r>
              <a:rPr lang="en-US" dirty="0"/>
              <a:t>"</a:t>
            </a:r>
            <a:r>
              <a:rPr lang="en-US" i="1" dirty="0"/>
              <a:t>In our country, inequalities are handed down from father to son, that is, they reproduce from generation to generation, in fact numerous studies have shown that the income from work of children is positively correlated to that of fathers. It is the result not only of talent , of commitment and ambition, but also of the human and social capital opportunities offered by the family </a:t>
            </a:r>
            <a:r>
              <a:rPr lang="en-US" dirty="0"/>
              <a:t>".</a:t>
            </a:r>
          </a:p>
          <a:p>
            <a:pPr marL="0" indent="0">
              <a:buNone/>
            </a:pPr>
            <a:r>
              <a:rPr lang="en-US" dirty="0"/>
              <a:t>ISTAT, 2016 Annual Report</a:t>
            </a:r>
            <a:endParaRPr lang="en-US" dirty="0" smtClean="0"/>
          </a:p>
        </p:txBody>
      </p:sp>
    </p:spTree>
    <p:extLst>
      <p:ext uri="{BB962C8B-B14F-4D97-AF65-F5344CB8AC3E}">
        <p14:creationId xmlns:p14="http://schemas.microsoft.com/office/powerpoint/2010/main" val="3495589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sz="quarter" idx="11"/>
          </p:nvPr>
        </p:nvSpPr>
        <p:spPr/>
        <p:txBody>
          <a:bodyPr/>
          <a:lstStyle/>
          <a:p>
            <a:pPr algn="ctr"/>
            <a:endParaRPr lang="it-IT" sz="3200" dirty="0" smtClean="0"/>
          </a:p>
          <a:p>
            <a:pPr algn="ctr"/>
            <a:r>
              <a:rPr lang="en-GB" sz="3200" i="1" dirty="0" err="1" smtClean="0"/>
              <a:t>Elswick</a:t>
            </a:r>
            <a:r>
              <a:rPr lang="en-GB" sz="3200" i="1" dirty="0" smtClean="0"/>
              <a:t> Kids – </a:t>
            </a:r>
            <a:r>
              <a:rPr lang="en-GB" sz="3200" dirty="0" smtClean="0"/>
              <a:t>photos by </a:t>
            </a:r>
            <a:r>
              <a:rPr lang="en-GB" sz="3200" dirty="0" err="1" smtClean="0"/>
              <a:t>Tish</a:t>
            </a:r>
            <a:r>
              <a:rPr lang="en-GB" sz="3200" dirty="0" smtClean="0"/>
              <a:t> Murtha</a:t>
            </a:r>
            <a:endParaRPr lang="en-GB" sz="3200" dirty="0"/>
          </a:p>
        </p:txBody>
      </p:sp>
      <p:pic>
        <p:nvPicPr>
          <p:cNvPr id="48130" name="Picture 2" descr="Risultati immagini per tish murtha"/>
          <p:cNvPicPr>
            <a:picLocks noGrp="1" noChangeAspect="1" noChangeArrowheads="1"/>
          </p:cNvPicPr>
          <p:nvPr>
            <p:ph type="pic" sz="quarter" idx="10"/>
          </p:nvPr>
        </p:nvPicPr>
        <p:blipFill>
          <a:blip r:embed="rId2"/>
          <a:srcRect t="16246" b="16246"/>
          <a:stretch>
            <a:fillRect/>
          </a:stretch>
        </p:blipFill>
        <p:spPr bwMode="auto">
          <a:xfrm>
            <a:off x="1452530" y="1214422"/>
            <a:ext cx="9001189" cy="4857784"/>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noAutofit/>
          </a:bodyPr>
          <a:lstStyle/>
          <a:p>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1199456" y="908720"/>
            <a:ext cx="9577064" cy="5760640"/>
          </a:xfrm>
        </p:spPr>
        <p:txBody>
          <a:bodyPr>
            <a:normAutofit/>
          </a:bodyPr>
          <a:lstStyle/>
          <a:p>
            <a:endParaRPr lang="en-US" sz="2800" dirty="0"/>
          </a:p>
          <a:p>
            <a:pPr marL="0" indent="0">
              <a:buNone/>
            </a:pPr>
            <a:r>
              <a:rPr lang="en-US" sz="2800" dirty="0"/>
              <a:t>It is clear that, if we want to improve the overall results of the regional school system, </a:t>
            </a:r>
            <a:r>
              <a:rPr lang="en-US" sz="2800" b="1" dirty="0"/>
              <a:t>it is necessary to act on the segments in which the most difficult situations are concentrated </a:t>
            </a:r>
            <a:r>
              <a:rPr lang="en-US" sz="2800" dirty="0"/>
              <a:t>and the most disadvantaged conditions are recorded.</a:t>
            </a:r>
          </a:p>
          <a:p>
            <a:pPr marL="0" indent="0">
              <a:buNone/>
            </a:pPr>
            <a:endParaRPr lang="en-US" sz="2800" dirty="0"/>
          </a:p>
          <a:p>
            <a:pPr marL="0" indent="0">
              <a:buNone/>
            </a:pPr>
            <a:r>
              <a:rPr lang="en-US" sz="2800" dirty="0"/>
              <a:t>The image that emerges from the reading of the data tells us that there are "student populations" that cannot be involved in the processes that lead to a scholastic and educational success of any kind, and all this despite the positive aspects, both from the point of quantitative and qualitative view of the school also in the Emilia-Romagna region.</a:t>
            </a:r>
          </a:p>
          <a:p>
            <a:pPr marL="0" indent="0">
              <a:buNone/>
            </a:pPr>
            <a:endParaRPr lang="en-US" sz="1700" dirty="0" smtClean="0"/>
          </a:p>
        </p:txBody>
      </p:sp>
    </p:spTree>
    <p:extLst>
      <p:ext uri="{BB962C8B-B14F-4D97-AF65-F5344CB8AC3E}">
        <p14:creationId xmlns:p14="http://schemas.microsoft.com/office/powerpoint/2010/main" val="1175014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Picture 4" descr="Risultati immagini per tish murtha"/>
          <p:cNvPicPr>
            <a:picLocks noGrp="1" noChangeAspect="1" noChangeArrowheads="1"/>
          </p:cNvPicPr>
          <p:nvPr>
            <p:ph type="pic" sz="quarter" idx="10"/>
          </p:nvPr>
        </p:nvPicPr>
        <p:blipFill>
          <a:blip r:embed="rId2"/>
          <a:srcRect t="2082" b="2082"/>
          <a:stretch>
            <a:fillRect/>
          </a:stretch>
        </p:blipFill>
        <p:spPr bwMode="auto">
          <a:xfrm>
            <a:off x="1738313" y="571500"/>
            <a:ext cx="8715375" cy="557212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51584" y="908720"/>
            <a:ext cx="8229600" cy="939784"/>
          </a:xfrm>
        </p:spPr>
        <p:txBody>
          <a:bodyPr>
            <a:noAutofit/>
          </a:bodyPr>
          <a:lstStyle/>
          <a:p>
            <a:r>
              <a:rPr lang="it-IT" sz="4000" b="1" dirty="0" smtClean="0">
                <a:solidFill>
                  <a:schemeClr val="tx2">
                    <a:lumMod val="60000"/>
                    <a:lumOff val="40000"/>
                  </a:schemeClr>
                </a:solidFill>
              </a:rPr>
              <a:t>PARTECIPATION OF PARENTS TO SCHOOL</a:t>
            </a:r>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1199456" y="908720"/>
            <a:ext cx="9577064" cy="5760640"/>
          </a:xfrm>
        </p:spPr>
        <p:txBody>
          <a:bodyPr>
            <a:normAutofit/>
          </a:bodyPr>
          <a:lstStyle/>
          <a:p>
            <a:pPr marL="0" indent="0">
              <a:buNone/>
            </a:pPr>
            <a:endParaRPr lang="en-US" sz="1700" dirty="0"/>
          </a:p>
          <a:p>
            <a:pPr marL="0" indent="0">
              <a:buNone/>
            </a:pPr>
            <a:endParaRPr lang="en-US" sz="1700" dirty="0" smtClean="0"/>
          </a:p>
          <a:p>
            <a:pPr marL="0" indent="0">
              <a:buNone/>
            </a:pPr>
            <a:endParaRPr lang="en-US" sz="1700" dirty="0" smtClean="0"/>
          </a:p>
          <a:p>
            <a:pPr marL="0" indent="0">
              <a:buNone/>
            </a:pPr>
            <a:endParaRPr lang="en-US" sz="1700" dirty="0"/>
          </a:p>
          <a:p>
            <a:pPr marL="0" indent="0">
              <a:buNone/>
            </a:pPr>
            <a:endParaRPr lang="en-US" sz="1700" dirty="0" smtClean="0"/>
          </a:p>
          <a:p>
            <a:pPr marL="0" indent="0">
              <a:buNone/>
            </a:pPr>
            <a:endParaRPr lang="en-US" sz="1700" dirty="0"/>
          </a:p>
          <a:p>
            <a:pPr marL="0" indent="0" algn="ctr">
              <a:buNone/>
            </a:pPr>
            <a:r>
              <a:rPr lang="en-US" dirty="0" smtClean="0"/>
              <a:t>While </a:t>
            </a:r>
            <a:r>
              <a:rPr lang="en-US" dirty="0"/>
              <a:t>the forms of parental representation are guaranteed within educational institutions, these do not seem to guarantee the participation of parents, especially the collective and not individual type - based on a one-to-one relationship between the teacher and the family and his need</a:t>
            </a:r>
            <a:r>
              <a:rPr lang="en-US" dirty="0" smtClean="0"/>
              <a:t>.</a:t>
            </a:r>
          </a:p>
          <a:p>
            <a:pPr marL="0" indent="0">
              <a:buNone/>
            </a:pPr>
            <a:endParaRPr lang="en-US" sz="1700" dirty="0"/>
          </a:p>
          <a:p>
            <a:pPr marL="0" indent="0">
              <a:buNone/>
            </a:pPr>
            <a:endParaRPr lang="en-US" sz="1700" dirty="0" smtClean="0"/>
          </a:p>
        </p:txBody>
      </p:sp>
    </p:spTree>
    <p:extLst>
      <p:ext uri="{BB962C8B-B14F-4D97-AF65-F5344CB8AC3E}">
        <p14:creationId xmlns:p14="http://schemas.microsoft.com/office/powerpoint/2010/main" val="778003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868346"/>
          </a:xfrm>
        </p:spPr>
        <p:txBody>
          <a:bodyPr/>
          <a:lstStyle/>
          <a:p>
            <a:r>
              <a:rPr lang="en-US" sz="2800" b="1" dirty="0">
                <a:solidFill>
                  <a:schemeClr val="accent5"/>
                </a:solidFill>
              </a:rPr>
              <a:t>CRITICAL </a:t>
            </a:r>
            <a:r>
              <a:rPr lang="en-US" sz="2800" b="1" dirty="0" smtClean="0">
                <a:solidFill>
                  <a:schemeClr val="accent5"/>
                </a:solidFill>
              </a:rPr>
              <a:t>POINTS. </a:t>
            </a:r>
            <a:br>
              <a:rPr lang="en-US" sz="2800" b="1" dirty="0" smtClean="0">
                <a:solidFill>
                  <a:schemeClr val="accent5"/>
                </a:solidFill>
              </a:rPr>
            </a:br>
            <a:r>
              <a:rPr lang="it-IT" b="1" dirty="0" smtClean="0">
                <a:solidFill>
                  <a:schemeClr val="accent5"/>
                </a:solidFill>
              </a:rPr>
              <a:t>THE RISKS OF PARTICIPATION</a:t>
            </a:r>
            <a:endParaRPr lang="it-IT" b="1" dirty="0">
              <a:solidFill>
                <a:schemeClr val="accent5"/>
              </a:solidFill>
            </a:endParaRPr>
          </a:p>
        </p:txBody>
      </p:sp>
      <p:sp>
        <p:nvSpPr>
          <p:cNvPr id="3" name="Segnaposto contenuto 2"/>
          <p:cNvSpPr>
            <a:spLocks noGrp="1"/>
          </p:cNvSpPr>
          <p:nvPr>
            <p:ph idx="1"/>
          </p:nvPr>
        </p:nvSpPr>
        <p:spPr>
          <a:xfrm>
            <a:off x="1981200" y="1988840"/>
            <a:ext cx="8229600" cy="4369118"/>
          </a:xfrm>
        </p:spPr>
        <p:txBody>
          <a:bodyPr>
            <a:normAutofit fontScale="70000" lnSpcReduction="20000"/>
          </a:bodyPr>
          <a:lstStyle/>
          <a:p>
            <a:pPr>
              <a:buNone/>
            </a:pPr>
            <a:r>
              <a:rPr lang="en-US" dirty="0" smtClean="0"/>
              <a:t>The implication of a training and educational agency like the school in the processes of participation in relation to families has two dangers:	</a:t>
            </a:r>
          </a:p>
          <a:p>
            <a:pPr>
              <a:buNone/>
            </a:pPr>
            <a:endParaRPr lang="en-US" sz="1300" dirty="0"/>
          </a:p>
          <a:p>
            <a:pPr>
              <a:buFont typeface="Wingdings" pitchFamily="2" charset="2"/>
              <a:buChar char="Ø"/>
            </a:pPr>
            <a:r>
              <a:rPr lang="en-US" dirty="0" smtClean="0"/>
              <a:t> the possibility that the prevalence of the interests of majorities implies a deepening of expulsive and selective processes towards minorities considered "unsuitable" to the school (typically parents who oppose the presence of foreign students because they are accused of affecting their children's academic performance);</a:t>
            </a:r>
          </a:p>
          <a:p>
            <a:pPr>
              <a:buNone/>
            </a:pPr>
            <a:endParaRPr lang="en-US" sz="1300" dirty="0"/>
          </a:p>
          <a:p>
            <a:pPr>
              <a:buFont typeface="Wingdings" pitchFamily="2" charset="2"/>
              <a:buChar char="Ø"/>
            </a:pPr>
            <a:r>
              <a:rPr lang="en-US" dirty="0" smtClean="0"/>
              <a:t> the loss of the "universality" of the cultural messages transmitted by the school in the name of the particularity of the interests and values of certain groups (the questioning of the secularity of the school, the opposition of parents to the sexual and sentimental education of their children carried out inside the schools, etc.)</a:t>
            </a:r>
            <a:endParaRPr lang="it-IT" dirty="0" smtClean="0"/>
          </a:p>
          <a:p>
            <a:endParaRPr lang="it-IT" dirty="0"/>
          </a:p>
        </p:txBody>
      </p:sp>
    </p:spTree>
    <p:extLst>
      <p:ext uri="{BB962C8B-B14F-4D97-AF65-F5344CB8AC3E}">
        <p14:creationId xmlns:p14="http://schemas.microsoft.com/office/powerpoint/2010/main" val="1013340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868346"/>
          </a:xfrm>
        </p:spPr>
        <p:txBody>
          <a:bodyPr/>
          <a:lstStyle/>
          <a:p>
            <a:r>
              <a:rPr lang="en-US" sz="2800" b="1" dirty="0">
                <a:solidFill>
                  <a:schemeClr val="accent5"/>
                </a:solidFill>
              </a:rPr>
              <a:t>CRITICAL </a:t>
            </a:r>
            <a:r>
              <a:rPr lang="en-US" sz="2800" b="1" dirty="0" smtClean="0">
                <a:solidFill>
                  <a:schemeClr val="accent5"/>
                </a:solidFill>
              </a:rPr>
              <a:t>POINTS. </a:t>
            </a:r>
            <a:br>
              <a:rPr lang="en-US" sz="2800" b="1" dirty="0" smtClean="0">
                <a:solidFill>
                  <a:schemeClr val="accent5"/>
                </a:solidFill>
              </a:rPr>
            </a:br>
            <a:endParaRPr lang="it-IT" b="1" dirty="0">
              <a:solidFill>
                <a:schemeClr val="accent5"/>
              </a:solidFill>
            </a:endParaRPr>
          </a:p>
        </p:txBody>
      </p:sp>
      <p:sp>
        <p:nvSpPr>
          <p:cNvPr id="3" name="Segnaposto contenuto 2"/>
          <p:cNvSpPr>
            <a:spLocks noGrp="1"/>
          </p:cNvSpPr>
          <p:nvPr>
            <p:ph idx="1"/>
          </p:nvPr>
        </p:nvSpPr>
        <p:spPr>
          <a:xfrm>
            <a:off x="1127448" y="1142984"/>
            <a:ext cx="9083352" cy="5214974"/>
          </a:xfrm>
        </p:spPr>
        <p:txBody>
          <a:bodyPr>
            <a:normAutofit fontScale="77500" lnSpcReduction="20000"/>
          </a:bodyPr>
          <a:lstStyle/>
          <a:p>
            <a:r>
              <a:rPr lang="en-US" dirty="0"/>
              <a:t>The representation of parents at a more general and consultative level by the ministries of education of the different countries is embodied above all by the parents' associations recognized at national level and they are an important organized reality of the families.</a:t>
            </a:r>
          </a:p>
          <a:p>
            <a:r>
              <a:rPr lang="en-US" dirty="0"/>
              <a:t>Parents' associations reflect the plurality of visions and political positions generally present among families on education and on the limits and boundaries of state pedagogical action implemented through schools.</a:t>
            </a:r>
          </a:p>
          <a:p>
            <a:r>
              <a:rPr lang="en-US" dirty="0"/>
              <a:t>Therefore, the associations often find themselves discussing the orientations of education at national and regional level, pursuing and representing the requests of specific groups of families who recognize themselves in certain values and principles, while they have little impact on local and concrete levels in those that we could define the "practices of daily life of participation" in the school.</a:t>
            </a:r>
            <a:endParaRPr lang="it-IT" dirty="0"/>
          </a:p>
        </p:txBody>
      </p:sp>
    </p:spTree>
    <p:extLst>
      <p:ext uri="{BB962C8B-B14F-4D97-AF65-F5344CB8AC3E}">
        <p14:creationId xmlns:p14="http://schemas.microsoft.com/office/powerpoint/2010/main" val="1414216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868346"/>
          </a:xfrm>
        </p:spPr>
        <p:txBody>
          <a:bodyPr/>
          <a:lstStyle/>
          <a:p>
            <a:r>
              <a:rPr lang="it-IT" b="1" dirty="0" smtClean="0">
                <a:solidFill>
                  <a:schemeClr val="accent5"/>
                </a:solidFill>
              </a:rPr>
              <a:t>A Direct </a:t>
            </a:r>
            <a:r>
              <a:rPr lang="it-IT" b="1" dirty="0" err="1" smtClean="0">
                <a:solidFill>
                  <a:schemeClr val="accent5"/>
                </a:solidFill>
              </a:rPr>
              <a:t>Participation</a:t>
            </a:r>
            <a:endParaRPr lang="it-IT" b="1" dirty="0">
              <a:solidFill>
                <a:schemeClr val="accent5"/>
              </a:solidFill>
            </a:endParaRPr>
          </a:p>
        </p:txBody>
      </p:sp>
      <p:sp>
        <p:nvSpPr>
          <p:cNvPr id="3" name="Segnaposto contenuto 2"/>
          <p:cNvSpPr>
            <a:spLocks noGrp="1"/>
          </p:cNvSpPr>
          <p:nvPr>
            <p:ph idx="1"/>
          </p:nvPr>
        </p:nvSpPr>
        <p:spPr>
          <a:xfrm>
            <a:off x="1981200" y="1988840"/>
            <a:ext cx="8229600" cy="4369118"/>
          </a:xfrm>
        </p:spPr>
        <p:txBody>
          <a:bodyPr>
            <a:normAutofit/>
          </a:bodyPr>
          <a:lstStyle/>
          <a:p>
            <a:pPr>
              <a:buNone/>
            </a:pPr>
            <a:r>
              <a:rPr lang="en-US" dirty="0"/>
              <a:t>The participation to which the Atoms &amp; Co project refers is more similar to a form of direct participation rather than representative of parents in the school, and as such rather than on formal aspects it is interested in experimenting with community practices and in the pedagogical aspects of the school-family relationship</a:t>
            </a:r>
            <a:endParaRPr lang="it-IT" dirty="0"/>
          </a:p>
        </p:txBody>
      </p:sp>
    </p:spTree>
    <p:extLst>
      <p:ext uri="{BB962C8B-B14F-4D97-AF65-F5344CB8AC3E}">
        <p14:creationId xmlns:p14="http://schemas.microsoft.com/office/powerpoint/2010/main" val="40797009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lstStyle/>
          <a:p>
            <a:r>
              <a:rPr lang="it-IT" b="1" dirty="0" smtClean="0">
                <a:solidFill>
                  <a:schemeClr val="accent5"/>
                </a:solidFill>
              </a:rPr>
              <a:t>Some </a:t>
            </a:r>
            <a:r>
              <a:rPr lang="it-IT" b="1" dirty="0" err="1" smtClean="0">
                <a:solidFill>
                  <a:schemeClr val="accent5"/>
                </a:solidFill>
              </a:rPr>
              <a:t>antidotes</a:t>
            </a:r>
            <a:endParaRPr lang="it-IT" b="1" dirty="0">
              <a:solidFill>
                <a:schemeClr val="accent5"/>
              </a:solidFill>
            </a:endParaRPr>
          </a:p>
        </p:txBody>
      </p:sp>
      <p:sp>
        <p:nvSpPr>
          <p:cNvPr id="3" name="Segnaposto contenuto 2"/>
          <p:cNvSpPr>
            <a:spLocks noGrp="1"/>
          </p:cNvSpPr>
          <p:nvPr>
            <p:ph idx="1"/>
          </p:nvPr>
        </p:nvSpPr>
        <p:spPr>
          <a:xfrm>
            <a:off x="1981200" y="1214422"/>
            <a:ext cx="8229600" cy="5214974"/>
          </a:xfrm>
        </p:spPr>
        <p:txBody>
          <a:bodyPr>
            <a:normAutofit fontScale="85000" lnSpcReduction="20000"/>
          </a:bodyPr>
          <a:lstStyle/>
          <a:p>
            <a:pPr>
              <a:buFont typeface="Wingdings" pitchFamily="2" charset="2"/>
              <a:buChar char="Ø"/>
            </a:pPr>
            <a:r>
              <a:rPr lang="en-US" dirty="0" smtClean="0"/>
              <a:t>The best way for the school to deal with the "risks" of participation is to establish itself as an </a:t>
            </a:r>
            <a:r>
              <a:rPr lang="en-US" b="1" dirty="0" smtClean="0"/>
              <a:t>"educational gym"</a:t>
            </a:r>
            <a:r>
              <a:rPr lang="en-US" dirty="0" smtClean="0"/>
              <a:t> where children, families, educators, teachers can train to practice mutual listening, empathy, to consider the needs of minorities as primary needs for communities, to establish discussions capable of dialectical synthesis.</a:t>
            </a:r>
          </a:p>
          <a:p>
            <a:pPr>
              <a:buNone/>
            </a:pPr>
            <a:endParaRPr lang="en-US" dirty="0" smtClean="0"/>
          </a:p>
          <a:p>
            <a:pPr>
              <a:buFont typeface="Wingdings" pitchFamily="2" charset="2"/>
              <a:buChar char="Ø"/>
            </a:pPr>
            <a:r>
              <a:rPr lang="en-GB" dirty="0" smtClean="0"/>
              <a:t>In this sense, any school-family participation strategy </a:t>
            </a:r>
            <a:r>
              <a:rPr lang="en-GB" b="1" dirty="0" smtClean="0"/>
              <a:t>must be accompanied by a critical and reflective theory of participation nurtured by a pedagogical thought </a:t>
            </a:r>
            <a:r>
              <a:rPr lang="en-GB" dirty="0" smtClean="0"/>
              <a:t>that can direct it towards emancipatory goals for individuals and communities, and not towards creation of cages in which to express mutual frustration</a:t>
            </a:r>
            <a:endParaRPr lang="it-IT" dirty="0" smtClean="0"/>
          </a:p>
          <a:p>
            <a:pPr>
              <a:buNone/>
            </a:pPr>
            <a:endParaRPr lang="it-IT" dirty="0"/>
          </a:p>
        </p:txBody>
      </p:sp>
    </p:spTree>
    <p:extLst>
      <p:ext uri="{BB962C8B-B14F-4D97-AF65-F5344CB8AC3E}">
        <p14:creationId xmlns:p14="http://schemas.microsoft.com/office/powerpoint/2010/main" val="3061020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500042"/>
            <a:ext cx="8229600" cy="5715040"/>
          </a:xfrm>
        </p:spPr>
        <p:txBody>
          <a:bodyPr>
            <a:normAutofit fontScale="85000" lnSpcReduction="20000"/>
          </a:bodyPr>
          <a:lstStyle/>
          <a:p>
            <a:pPr>
              <a:buFont typeface="Wingdings" pitchFamily="2" charset="2"/>
              <a:buChar char="Ø"/>
            </a:pPr>
            <a:r>
              <a:rPr lang="it-IT" dirty="0" smtClean="0"/>
              <a:t> </a:t>
            </a:r>
            <a:r>
              <a:rPr lang="en-GB" dirty="0"/>
              <a:t>T</a:t>
            </a:r>
            <a:r>
              <a:rPr lang="en-GB" dirty="0" smtClean="0"/>
              <a:t>he participatory models applied to the school contexts also imply an </a:t>
            </a:r>
            <a:r>
              <a:rPr lang="en-GB" b="1" dirty="0" smtClean="0"/>
              <a:t>adaptation of the "infrastructures" of the school-families participation</a:t>
            </a:r>
            <a:r>
              <a:rPr lang="en-GB" dirty="0" smtClean="0"/>
              <a:t> - spaces, times, organizational modalities - and a </a:t>
            </a:r>
            <a:r>
              <a:rPr lang="en-GB" b="1" dirty="0" smtClean="0"/>
              <a:t>redistribution of the decision-making powers</a:t>
            </a:r>
            <a:r>
              <a:rPr lang="en-GB" dirty="0" smtClean="0"/>
              <a:t> between the different actors.</a:t>
            </a:r>
          </a:p>
          <a:p>
            <a:pPr>
              <a:buNone/>
            </a:pPr>
            <a:endParaRPr lang="it-IT" dirty="0" smtClean="0"/>
          </a:p>
          <a:p>
            <a:pPr>
              <a:buFont typeface="Wingdings" pitchFamily="2" charset="2"/>
              <a:buChar char="Ø"/>
            </a:pPr>
            <a:r>
              <a:rPr lang="en-GB" dirty="0" smtClean="0"/>
              <a:t>This empowerment process may happen starting from a </a:t>
            </a:r>
            <a:r>
              <a:rPr lang="en-GB" b="1" dirty="0" smtClean="0"/>
              <a:t>clear recognition of the roles and responsibilities of both the institution and the families. </a:t>
            </a:r>
            <a:r>
              <a:rPr lang="en-GB" dirty="0" smtClean="0"/>
              <a:t> To achieve this aim it is also important the redefinition of the nature of the problems, the construction of a common language focused on the real needs of the students, the possibility to find innovative solutions to the challenges of education and collective training.</a:t>
            </a:r>
            <a:endParaRPr lang="it-IT" dirty="0"/>
          </a:p>
        </p:txBody>
      </p:sp>
    </p:spTree>
    <p:extLst>
      <p:ext uri="{BB962C8B-B14F-4D97-AF65-F5344CB8AC3E}">
        <p14:creationId xmlns:p14="http://schemas.microsoft.com/office/powerpoint/2010/main" val="42150928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p:cNvSpPr>
            <a:spLocks noGrp="1"/>
          </p:cNvSpPr>
          <p:nvPr>
            <p:ph type="body" sz="quarter" idx="11"/>
          </p:nvPr>
        </p:nvSpPr>
        <p:spPr/>
        <p:txBody>
          <a:bodyPr/>
          <a:lstStyle/>
          <a:p>
            <a:endParaRPr lang="it-IT" dirty="0"/>
          </a:p>
        </p:txBody>
      </p:sp>
      <p:pic>
        <p:nvPicPr>
          <p:cNvPr id="50178" name="Picture 2" descr="Risultati immagini per tish murtha"/>
          <p:cNvPicPr>
            <a:picLocks noGrp="1" noChangeAspect="1" noChangeArrowheads="1"/>
          </p:cNvPicPr>
          <p:nvPr>
            <p:ph type="pic" sz="quarter" idx="10"/>
          </p:nvPr>
        </p:nvPicPr>
        <p:blipFill>
          <a:blip r:embed="rId2"/>
          <a:srcRect t="16585" b="16585"/>
          <a:stretch>
            <a:fillRect/>
          </a:stretch>
        </p:blipFill>
        <p:spPr bwMode="auto">
          <a:xfrm>
            <a:off x="1534584" y="1214423"/>
            <a:ext cx="9122833" cy="459166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500042"/>
            <a:ext cx="8229600" cy="5715040"/>
          </a:xfrm>
        </p:spPr>
        <p:txBody>
          <a:bodyPr>
            <a:normAutofit fontScale="77500" lnSpcReduction="20000"/>
          </a:bodyPr>
          <a:lstStyle/>
          <a:p>
            <a:pPr algn="ctr">
              <a:buNone/>
            </a:pPr>
            <a:r>
              <a:rPr lang="it-IT" b="1" dirty="0" err="1" smtClean="0"/>
              <a:t>References</a:t>
            </a:r>
            <a:endParaRPr lang="it-IT" b="1" dirty="0" smtClean="0"/>
          </a:p>
          <a:p>
            <a:r>
              <a:rPr lang="fr-FR" dirty="0" smtClean="0"/>
              <a:t>Bourdieu, P., &amp; </a:t>
            </a:r>
            <a:r>
              <a:rPr lang="fr-FR" dirty="0" err="1" smtClean="0"/>
              <a:t>Passeron</a:t>
            </a:r>
            <a:r>
              <a:rPr lang="fr-FR" dirty="0" smtClean="0"/>
              <a:t>, J. C. (1970). </a:t>
            </a:r>
            <a:r>
              <a:rPr lang="fr-FR" i="1" dirty="0" smtClean="0"/>
              <a:t>La reproduction. Eléments pour une théorie du système</a:t>
            </a:r>
            <a:r>
              <a:rPr lang="it-IT" i="1" dirty="0" smtClean="0"/>
              <a:t> </a:t>
            </a:r>
            <a:r>
              <a:rPr lang="fr-FR" i="1" dirty="0" smtClean="0"/>
              <a:t>d’enseignement</a:t>
            </a:r>
            <a:r>
              <a:rPr lang="fr-FR" dirty="0" smtClean="0"/>
              <a:t>. Paris: Edition de Minuit.</a:t>
            </a:r>
            <a:endParaRPr lang="it-IT" dirty="0" smtClean="0"/>
          </a:p>
          <a:p>
            <a:r>
              <a:rPr lang="en-US" dirty="0" err="1" smtClean="0"/>
              <a:t>Brunello</a:t>
            </a:r>
            <a:r>
              <a:rPr lang="en-US" dirty="0" smtClean="0"/>
              <a:t>, G., &amp; </a:t>
            </a:r>
            <a:r>
              <a:rPr lang="en-US" dirty="0" err="1" smtClean="0"/>
              <a:t>Checchi</a:t>
            </a:r>
            <a:r>
              <a:rPr lang="en-US" dirty="0" smtClean="0"/>
              <a:t>, D. (2007). “Does school tracking affect equality of opportunity? </a:t>
            </a:r>
            <a:r>
              <a:rPr lang="it-IT" dirty="0" smtClean="0"/>
              <a:t>New </a:t>
            </a:r>
            <a:r>
              <a:rPr lang="it-IT" dirty="0" err="1" smtClean="0"/>
              <a:t>international</a:t>
            </a:r>
            <a:r>
              <a:rPr lang="it-IT" dirty="0" smtClean="0"/>
              <a:t> </a:t>
            </a:r>
            <a:r>
              <a:rPr lang="it-IT" dirty="0" err="1" smtClean="0"/>
              <a:t>evidence</a:t>
            </a:r>
            <a:r>
              <a:rPr lang="it-IT" dirty="0" smtClean="0"/>
              <a:t>”. </a:t>
            </a:r>
            <a:r>
              <a:rPr lang="it-IT" i="1" dirty="0" err="1" smtClean="0"/>
              <a:t>Economic</a:t>
            </a:r>
            <a:r>
              <a:rPr lang="it-IT" i="1" dirty="0" smtClean="0"/>
              <a:t> Policy</a:t>
            </a:r>
            <a:r>
              <a:rPr lang="it-IT" dirty="0" smtClean="0"/>
              <a:t>, </a:t>
            </a:r>
            <a:r>
              <a:rPr lang="it-IT" i="1" dirty="0" smtClean="0"/>
              <a:t>52</a:t>
            </a:r>
            <a:r>
              <a:rPr lang="it-IT" dirty="0" smtClean="0"/>
              <a:t>, 781–861.</a:t>
            </a:r>
          </a:p>
          <a:p>
            <a:r>
              <a:rPr lang="fr-FR" dirty="0" smtClean="0"/>
              <a:t>Epstein, J. L. et al. (2009) </a:t>
            </a:r>
            <a:r>
              <a:rPr lang="en-US" i="1" dirty="0" smtClean="0"/>
              <a:t>School, Family and Community Partnerships: Your Handbook for Action, 3th, </a:t>
            </a:r>
            <a:r>
              <a:rPr lang="fr-FR" dirty="0" smtClean="0"/>
              <a:t>)</a:t>
            </a:r>
            <a:r>
              <a:rPr lang="en-US" dirty="0" smtClean="0"/>
              <a:t> ed. Thousand Oaks: Corwin.</a:t>
            </a:r>
            <a:r>
              <a:rPr lang="en-US" i="1" dirty="0" smtClean="0"/>
              <a:t> </a:t>
            </a:r>
            <a:endParaRPr lang="it-IT" dirty="0" smtClean="0"/>
          </a:p>
          <a:p>
            <a:r>
              <a:rPr lang="en-US" dirty="0" smtClean="0"/>
              <a:t>Epstein, J. L., &amp; Dauber, S. L. (1991). “School programs and teacher practices of parent involvement in inner-city elementary and middle schools”. </a:t>
            </a:r>
            <a:r>
              <a:rPr lang="en-US" i="1" dirty="0" smtClean="0"/>
              <a:t>Elementary School Journal</a:t>
            </a:r>
            <a:endParaRPr lang="it-IT" i="1" dirty="0" smtClean="0"/>
          </a:p>
          <a:p>
            <a:r>
              <a:rPr lang="en-US" dirty="0" smtClean="0"/>
              <a:t>Furman, G. C. (2002). </a:t>
            </a:r>
            <a:r>
              <a:rPr lang="en-US" i="1" dirty="0" smtClean="0"/>
              <a:t>School as community: From promise to practice</a:t>
            </a:r>
            <a:r>
              <a:rPr lang="en-US" dirty="0" smtClean="0"/>
              <a:t>. </a:t>
            </a:r>
            <a:r>
              <a:rPr lang="it-IT" dirty="0" smtClean="0"/>
              <a:t>Albany, NY: SUNY Press.</a:t>
            </a:r>
          </a:p>
          <a:p>
            <a:pPr algn="ctr">
              <a:buNone/>
            </a:pPr>
            <a:endParaRPr lang="it-IT" b="1" dirty="0" smtClean="0"/>
          </a:p>
          <a:p>
            <a:pPr algn="ctr">
              <a:buNone/>
            </a:pPr>
            <a:endParaRPr lang="it-IT" b="1" dirty="0" smtClean="0"/>
          </a:p>
          <a:p>
            <a:pPr algn="ctr">
              <a:buNone/>
            </a:pPr>
            <a:endParaRPr lang="it-IT" b="1" dirty="0" smtClean="0"/>
          </a:p>
        </p:txBody>
      </p:sp>
    </p:spTree>
    <p:extLst>
      <p:ext uri="{BB962C8B-B14F-4D97-AF65-F5344CB8AC3E}">
        <p14:creationId xmlns:p14="http://schemas.microsoft.com/office/powerpoint/2010/main" val="4215092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   </a:t>
            </a:r>
            <a:endParaRPr lang="it-IT" dirty="0"/>
          </a:p>
        </p:txBody>
      </p:sp>
      <p:sp>
        <p:nvSpPr>
          <p:cNvPr id="3" name="Segnaposto contenuto 2"/>
          <p:cNvSpPr>
            <a:spLocks noGrp="1"/>
          </p:cNvSpPr>
          <p:nvPr>
            <p:ph idx="1"/>
          </p:nvPr>
        </p:nvSpPr>
        <p:spPr/>
        <p:txBody>
          <a:bodyPr/>
          <a:lstStyle/>
          <a:p>
            <a:pPr marL="0" indent="0">
              <a:buNone/>
            </a:pPr>
            <a:r>
              <a:rPr lang="en-US" sz="4000" b="1" dirty="0" smtClean="0">
                <a:solidFill>
                  <a:srgbClr val="1F497D">
                    <a:lumMod val="60000"/>
                    <a:lumOff val="40000"/>
                  </a:srgbClr>
                </a:solidFill>
                <a:ea typeface="+mj-ea"/>
                <a:cs typeface="+mj-cs"/>
              </a:rPr>
              <a:t>     </a:t>
            </a:r>
          </a:p>
          <a:p>
            <a:pPr marL="0" indent="0">
              <a:buNone/>
            </a:pPr>
            <a:r>
              <a:rPr lang="en-US" sz="4000" b="1" dirty="0">
                <a:solidFill>
                  <a:srgbClr val="1F497D">
                    <a:lumMod val="60000"/>
                    <a:lumOff val="40000"/>
                  </a:srgbClr>
                </a:solidFill>
                <a:ea typeface="+mj-ea"/>
                <a:cs typeface="+mj-cs"/>
              </a:rPr>
              <a:t> </a:t>
            </a:r>
            <a:r>
              <a:rPr lang="en-US" sz="4000" b="1" dirty="0" smtClean="0">
                <a:solidFill>
                  <a:srgbClr val="1F497D">
                    <a:lumMod val="60000"/>
                    <a:lumOff val="40000"/>
                  </a:srgbClr>
                </a:solidFill>
                <a:ea typeface="+mj-ea"/>
                <a:cs typeface="+mj-cs"/>
              </a:rPr>
              <a:t>     INTRODUCTION </a:t>
            </a:r>
            <a:r>
              <a:rPr lang="en-US" sz="4000" b="1" dirty="0">
                <a:solidFill>
                  <a:srgbClr val="1F497D">
                    <a:lumMod val="60000"/>
                    <a:lumOff val="40000"/>
                  </a:srgbClr>
                </a:solidFill>
                <a:ea typeface="+mj-ea"/>
                <a:cs typeface="+mj-cs"/>
              </a:rPr>
              <a:t>TO THE ACTION RESEARCH PROJECT</a:t>
            </a:r>
            <a:endParaRPr lang="it-IT" dirty="0"/>
          </a:p>
        </p:txBody>
      </p:sp>
      <p:sp>
        <p:nvSpPr>
          <p:cNvPr id="4" name="Rettangolo 3"/>
          <p:cNvSpPr/>
          <p:nvPr/>
        </p:nvSpPr>
        <p:spPr>
          <a:xfrm>
            <a:off x="1199456" y="2551836"/>
            <a:ext cx="10513168" cy="3539430"/>
          </a:xfrm>
          <a:prstGeom prst="rect">
            <a:avLst/>
          </a:prstGeom>
        </p:spPr>
        <p:txBody>
          <a:bodyPr wrap="square">
            <a:spAutoFit/>
          </a:bodyPr>
          <a:lstStyle/>
          <a:p>
            <a:pPr algn="just">
              <a:buNone/>
            </a:pPr>
            <a:r>
              <a:rPr lang="en-US" sz="3200" dirty="0"/>
              <a:t>Education has been considered the main tool for social mobility and to reduce social inequalities. However, the school system remains marked by significant inequalities no longer directly in terms of access - after extensive mass education process that has involved almost all European countries since the 1960s - but in the </a:t>
            </a:r>
            <a:r>
              <a:rPr lang="it-IT" sz="3200" dirty="0" err="1"/>
              <a:t>trajectories</a:t>
            </a:r>
            <a:r>
              <a:rPr lang="it-IT" sz="3200" dirty="0"/>
              <a:t> </a:t>
            </a:r>
            <a:r>
              <a:rPr lang="it-IT" sz="3200" dirty="0" err="1"/>
              <a:t>of</a:t>
            </a:r>
            <a:r>
              <a:rPr lang="it-IT" sz="3200" dirty="0"/>
              <a:t> </a:t>
            </a:r>
            <a:r>
              <a:rPr lang="it-IT" sz="3200" dirty="0" err="1" smtClean="0"/>
              <a:t>schooling</a:t>
            </a:r>
            <a:r>
              <a:rPr lang="it-IT" sz="3200" dirty="0" smtClean="0"/>
              <a:t> (</a:t>
            </a:r>
            <a:r>
              <a:rPr lang="fr-FR" sz="3200" dirty="0" smtClean="0"/>
              <a:t>Bourdieu &amp; </a:t>
            </a:r>
            <a:r>
              <a:rPr lang="fr-FR" sz="3200" dirty="0" err="1" smtClean="0"/>
              <a:t>Passeron</a:t>
            </a:r>
            <a:r>
              <a:rPr lang="fr-FR" sz="3200" dirty="0" smtClean="0"/>
              <a:t>, 1970; </a:t>
            </a:r>
            <a:r>
              <a:rPr lang="en-US" sz="3200" dirty="0" err="1" smtClean="0"/>
              <a:t>Brunello</a:t>
            </a:r>
            <a:r>
              <a:rPr lang="en-US" sz="3200" dirty="0" smtClean="0"/>
              <a:t> &amp; </a:t>
            </a:r>
            <a:r>
              <a:rPr lang="en-US" sz="3200" dirty="0" err="1" smtClean="0"/>
              <a:t>Checchi</a:t>
            </a:r>
            <a:r>
              <a:rPr lang="en-US" sz="3200" dirty="0" smtClean="0"/>
              <a:t>, 2007</a:t>
            </a:r>
            <a:r>
              <a:rPr lang="fr-FR" sz="3200" dirty="0" smtClean="0"/>
              <a:t>)</a:t>
            </a:r>
            <a:r>
              <a:rPr lang="it-IT" sz="3200" dirty="0" smtClean="0"/>
              <a:t>.</a:t>
            </a:r>
            <a:endParaRPr lang="it-IT" sz="3200" dirty="0"/>
          </a:p>
        </p:txBody>
      </p:sp>
    </p:spTree>
    <p:extLst>
      <p:ext uri="{BB962C8B-B14F-4D97-AF65-F5344CB8AC3E}">
        <p14:creationId xmlns:p14="http://schemas.microsoft.com/office/powerpoint/2010/main" val="81451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p:txBody>
          <a:bodyPr/>
          <a:lstStyle/>
          <a:p>
            <a:r>
              <a:rPr lang="it-IT" dirty="0" smtClean="0"/>
              <a:t>Alessandro Tolomelli &amp; Fulvia Antonelli</a:t>
            </a:r>
            <a:endParaRPr lang="it-IT" dirty="0"/>
          </a:p>
        </p:txBody>
      </p:sp>
      <p:sp>
        <p:nvSpPr>
          <p:cNvPr id="3" name="Segnaposto testo 2"/>
          <p:cNvSpPr>
            <a:spLocks noGrp="1"/>
          </p:cNvSpPr>
          <p:nvPr>
            <p:ph type="body" sz="quarter" idx="11"/>
          </p:nvPr>
        </p:nvSpPr>
        <p:spPr/>
        <p:txBody>
          <a:bodyPr/>
          <a:lstStyle/>
          <a:p>
            <a:r>
              <a:rPr lang="it-IT" dirty="0" err="1" smtClean="0"/>
              <a:t>Department</a:t>
            </a:r>
            <a:r>
              <a:rPr lang="it-IT" dirty="0" smtClean="0"/>
              <a:t> of </a:t>
            </a:r>
            <a:r>
              <a:rPr lang="it-IT" dirty="0" err="1" smtClean="0"/>
              <a:t>Education</a:t>
            </a:r>
            <a:r>
              <a:rPr lang="it-IT" dirty="0" smtClean="0"/>
              <a:t> </a:t>
            </a:r>
            <a:r>
              <a:rPr lang="it-IT" dirty="0" err="1" smtClean="0"/>
              <a:t>Studies</a:t>
            </a:r>
            <a:r>
              <a:rPr lang="it-IT" dirty="0" smtClean="0"/>
              <a:t> «Giovanni Maria </a:t>
            </a:r>
            <a:r>
              <a:rPr lang="it-IT" dirty="0" err="1" smtClean="0"/>
              <a:t>Bertin</a:t>
            </a:r>
            <a:r>
              <a:rPr lang="it-IT" dirty="0" smtClean="0"/>
              <a:t>»</a:t>
            </a:r>
            <a:endParaRPr lang="it-IT" dirty="0"/>
          </a:p>
        </p:txBody>
      </p:sp>
      <p:sp>
        <p:nvSpPr>
          <p:cNvPr id="4" name="Segnaposto testo 3"/>
          <p:cNvSpPr>
            <a:spLocks noGrp="1"/>
          </p:cNvSpPr>
          <p:nvPr>
            <p:ph type="body" sz="quarter" idx="12"/>
          </p:nvPr>
        </p:nvSpPr>
        <p:spPr/>
        <p:txBody>
          <a:bodyPr/>
          <a:lstStyle/>
          <a:p>
            <a:r>
              <a:rPr lang="it-IT" dirty="0"/>
              <a:t>a</a:t>
            </a:r>
            <a:r>
              <a:rPr lang="it-IT" dirty="0" smtClean="0"/>
              <a:t>lessandro.tolomelli@unibo.it</a:t>
            </a:r>
            <a:endParaRPr lang="it-IT" dirty="0"/>
          </a:p>
        </p:txBody>
      </p:sp>
    </p:spTree>
    <p:extLst>
      <p:ext uri="{BB962C8B-B14F-4D97-AF65-F5344CB8AC3E}">
        <p14:creationId xmlns:p14="http://schemas.microsoft.com/office/powerpoint/2010/main" val="22694129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Risultati immagini per tish murtha"/>
          <p:cNvPicPr/>
          <p:nvPr/>
        </p:nvPicPr>
        <p:blipFill>
          <a:blip r:embed="rId2"/>
          <a:srcRect/>
          <a:stretch>
            <a:fillRect/>
          </a:stretch>
        </p:blipFill>
        <p:spPr bwMode="auto">
          <a:xfrm>
            <a:off x="1523968" y="500042"/>
            <a:ext cx="8858312" cy="550072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981200" y="571480"/>
            <a:ext cx="8401080" cy="5857916"/>
          </a:xfrm>
        </p:spPr>
        <p:txBody>
          <a:bodyPr>
            <a:normAutofit fontScale="85000" lnSpcReduction="20000"/>
          </a:bodyPr>
          <a:lstStyle/>
          <a:p>
            <a:pPr algn="just">
              <a:buNone/>
            </a:pPr>
            <a:r>
              <a:rPr lang="en-US" dirty="0" smtClean="0"/>
              <a:t>These trajectories are marked by a series of problems whose outcomes - abandonment and early school leaving - are just the latest phase of:</a:t>
            </a:r>
          </a:p>
          <a:p>
            <a:pPr>
              <a:buNone/>
            </a:pPr>
            <a:endParaRPr lang="en-US" dirty="0" smtClean="0"/>
          </a:p>
          <a:p>
            <a:pPr algn="just">
              <a:buFont typeface="Wingdings" pitchFamily="2" charset="2"/>
              <a:buChar char="§"/>
            </a:pPr>
            <a:r>
              <a:rPr lang="en-US" dirty="0" smtClean="0"/>
              <a:t>complex processes of </a:t>
            </a:r>
            <a:r>
              <a:rPr lang="en-US" b="1" dirty="0" smtClean="0"/>
              <a:t>social exclusion </a:t>
            </a:r>
            <a:r>
              <a:rPr lang="en-US" dirty="0" smtClean="0"/>
              <a:t>and class selection in progress in European </a:t>
            </a:r>
            <a:r>
              <a:rPr lang="it-IT" dirty="0" err="1" smtClean="0"/>
              <a:t>societies</a:t>
            </a:r>
            <a:r>
              <a:rPr lang="it-IT" dirty="0" smtClean="0"/>
              <a:t>;</a:t>
            </a:r>
          </a:p>
          <a:p>
            <a:pPr algn="just">
              <a:buFont typeface="Wingdings" pitchFamily="2" charset="2"/>
              <a:buChar char="§"/>
            </a:pPr>
            <a:r>
              <a:rPr lang="en-US" b="1" dirty="0" smtClean="0"/>
              <a:t>crisis of the school</a:t>
            </a:r>
            <a:r>
              <a:rPr lang="en-US" dirty="0" smtClean="0"/>
              <a:t>, of its organizational system and pedagogical model and of its social </a:t>
            </a:r>
            <a:r>
              <a:rPr lang="it-IT" dirty="0" err="1" smtClean="0"/>
              <a:t>representation</a:t>
            </a:r>
            <a:r>
              <a:rPr lang="it-IT" dirty="0" smtClean="0"/>
              <a:t>;</a:t>
            </a:r>
          </a:p>
          <a:p>
            <a:pPr algn="just">
              <a:buFont typeface="Wingdings" pitchFamily="2" charset="2"/>
              <a:buChar char="§"/>
            </a:pPr>
            <a:r>
              <a:rPr lang="en-US" b="1" dirty="0" smtClean="0"/>
              <a:t>changes in public welfare </a:t>
            </a:r>
            <a:r>
              <a:rPr lang="en-US" dirty="0" smtClean="0"/>
              <a:t>and therefore in the network of services to support families and </a:t>
            </a:r>
            <a:r>
              <a:rPr lang="it-IT" dirty="0" err="1" smtClean="0"/>
              <a:t>inclusion</a:t>
            </a:r>
            <a:r>
              <a:rPr lang="it-IT" dirty="0" smtClean="0"/>
              <a:t>;</a:t>
            </a:r>
          </a:p>
          <a:p>
            <a:pPr algn="just">
              <a:buFont typeface="Wingdings" pitchFamily="2" charset="2"/>
              <a:buChar char="§"/>
            </a:pPr>
            <a:r>
              <a:rPr lang="en-US" b="1" dirty="0" smtClean="0"/>
              <a:t>social and cultural changes</a:t>
            </a:r>
            <a:r>
              <a:rPr lang="en-US" dirty="0" smtClean="0"/>
              <a:t> in European societies through intense migratory processes, crises of representativeness of politics and institutions.</a:t>
            </a:r>
          </a:p>
          <a:p>
            <a:pPr algn="just">
              <a:buFont typeface="Wingdings" pitchFamily="2" charset="2"/>
              <a:buChar char="§"/>
            </a:pPr>
            <a:r>
              <a:rPr lang="en-US" b="1" dirty="0" smtClean="0"/>
              <a:t>crisis in investments </a:t>
            </a:r>
            <a:r>
              <a:rPr lang="en-US" dirty="0" smtClean="0"/>
              <a:t>on the school both on the economic level and on the level of human </a:t>
            </a:r>
            <a:r>
              <a:rPr lang="it-IT" dirty="0" smtClean="0"/>
              <a:t>and </a:t>
            </a:r>
            <a:r>
              <a:rPr lang="it-IT" dirty="0" err="1" smtClean="0"/>
              <a:t>professional</a:t>
            </a:r>
            <a:r>
              <a:rPr lang="it-IT" dirty="0" smtClean="0"/>
              <a:t> </a:t>
            </a:r>
            <a:r>
              <a:rPr lang="it-IT" dirty="0" err="1" smtClean="0"/>
              <a:t>resources</a:t>
            </a:r>
            <a:r>
              <a:rPr lang="it-IT" dirty="0" smtClean="0"/>
              <a:t>.</a:t>
            </a:r>
            <a:endParaRPr lang="it-IT" dirty="0"/>
          </a:p>
        </p:txBody>
      </p:sp>
    </p:spTree>
    <p:extLst>
      <p:ext uri="{BB962C8B-B14F-4D97-AF65-F5344CB8AC3E}">
        <p14:creationId xmlns:p14="http://schemas.microsoft.com/office/powerpoint/2010/main" val="2553268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939784"/>
          </a:xfrm>
        </p:spPr>
        <p:txBody>
          <a:bodyPr/>
          <a:lstStyle/>
          <a:p>
            <a:r>
              <a:rPr lang="it-IT" b="1" dirty="0" smtClean="0">
                <a:solidFill>
                  <a:schemeClr val="accent5"/>
                </a:solidFill>
              </a:rPr>
              <a:t>A Challenge</a:t>
            </a:r>
            <a:endParaRPr lang="it-IT" b="1" dirty="0">
              <a:solidFill>
                <a:schemeClr val="accent5"/>
              </a:solidFill>
            </a:endParaRPr>
          </a:p>
        </p:txBody>
      </p:sp>
      <p:sp>
        <p:nvSpPr>
          <p:cNvPr id="3" name="Segnaposto contenuto 2"/>
          <p:cNvSpPr>
            <a:spLocks noGrp="1"/>
          </p:cNvSpPr>
          <p:nvPr>
            <p:ph idx="1"/>
          </p:nvPr>
        </p:nvSpPr>
        <p:spPr>
          <a:xfrm>
            <a:off x="1981200" y="1071546"/>
            <a:ext cx="8229600" cy="5214974"/>
          </a:xfrm>
        </p:spPr>
        <p:txBody>
          <a:bodyPr/>
          <a:lstStyle/>
          <a:p>
            <a:pPr>
              <a:buFont typeface="Wingdings" pitchFamily="2" charset="2"/>
              <a:buChar char="v"/>
            </a:pPr>
            <a:r>
              <a:rPr lang="en-US" dirty="0" smtClean="0"/>
              <a:t> Is it possible that a larger involvement of the family and the community in school life contributes to redefine the phenomenon of school dropouts? (</a:t>
            </a:r>
            <a:r>
              <a:rPr lang="it-IT" dirty="0" err="1" smtClean="0"/>
              <a:t>Dauber</a:t>
            </a:r>
            <a:r>
              <a:rPr lang="it-IT" dirty="0" smtClean="0"/>
              <a:t> &amp; Epstein, 1991)</a:t>
            </a:r>
            <a:endParaRPr lang="en-US" dirty="0" smtClean="0"/>
          </a:p>
          <a:p>
            <a:pPr>
              <a:buFont typeface="Wingdings" pitchFamily="2" charset="2"/>
              <a:buChar char="v"/>
            </a:pPr>
            <a:r>
              <a:rPr lang="en-US" dirty="0" smtClean="0"/>
              <a:t>Is it possible to re-motivate the children at school through an intersection of the different community actors within school spaces? (Epstein et Al. 2009)</a:t>
            </a:r>
          </a:p>
          <a:p>
            <a:pPr>
              <a:buFont typeface="Wingdings" pitchFamily="2" charset="2"/>
              <a:buChar char="v"/>
            </a:pPr>
            <a:r>
              <a:rPr lang="en-US" dirty="0" smtClean="0"/>
              <a:t> Is it possible to innovate teaching through the community participation? (Furman 2002)</a:t>
            </a:r>
            <a:endParaRPr lang="it-IT" dirty="0"/>
          </a:p>
        </p:txBody>
      </p:sp>
    </p:spTree>
    <p:extLst>
      <p:ext uri="{BB962C8B-B14F-4D97-AF65-F5344CB8AC3E}">
        <p14:creationId xmlns:p14="http://schemas.microsoft.com/office/powerpoint/2010/main" val="1033069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796908"/>
          </a:xfrm>
        </p:spPr>
        <p:txBody>
          <a:bodyPr/>
          <a:lstStyle/>
          <a:p>
            <a:r>
              <a:rPr lang="it-IT" b="1" dirty="0" smtClean="0">
                <a:solidFill>
                  <a:schemeClr val="tx2">
                    <a:lumMod val="60000"/>
                    <a:lumOff val="40000"/>
                  </a:schemeClr>
                </a:solidFill>
              </a:rPr>
              <a:t>ACTION RESEARCH DESIGN</a:t>
            </a:r>
            <a:endParaRPr lang="it-IT" b="1" dirty="0">
              <a:solidFill>
                <a:schemeClr val="tx2">
                  <a:lumMod val="60000"/>
                  <a:lumOff val="40000"/>
                </a:schemeClr>
              </a:solidFill>
            </a:endParaRPr>
          </a:p>
        </p:txBody>
      </p:sp>
      <p:sp>
        <p:nvSpPr>
          <p:cNvPr id="3" name="Segnaposto contenuto 2"/>
          <p:cNvSpPr>
            <a:spLocks noGrp="1"/>
          </p:cNvSpPr>
          <p:nvPr>
            <p:ph idx="1"/>
          </p:nvPr>
        </p:nvSpPr>
        <p:spPr>
          <a:xfrm>
            <a:off x="1981200" y="1000108"/>
            <a:ext cx="8229600" cy="5429288"/>
          </a:xfrm>
        </p:spPr>
        <p:txBody>
          <a:bodyPr>
            <a:normAutofit fontScale="92500" lnSpcReduction="20000"/>
          </a:bodyPr>
          <a:lstStyle/>
          <a:p>
            <a:pPr>
              <a:buFont typeface="Wingdings" pitchFamily="2" charset="2"/>
              <a:buChar char="Ø"/>
            </a:pPr>
            <a:r>
              <a:rPr lang="en-US" dirty="0" smtClean="0"/>
              <a:t>focus groups with parents, teachers and school principals, educators, institutional actors from the territories involved (Belgium, Italy and Spain);</a:t>
            </a:r>
          </a:p>
          <a:p>
            <a:pPr>
              <a:buFont typeface="Wingdings" pitchFamily="2" charset="2"/>
              <a:buChar char="Ø"/>
            </a:pPr>
            <a:r>
              <a:rPr lang="en-US" dirty="0" smtClean="0"/>
              <a:t>questionnaire addressed to parents;</a:t>
            </a:r>
          </a:p>
          <a:p>
            <a:pPr>
              <a:buFont typeface="Wingdings" pitchFamily="2" charset="2"/>
              <a:buChar char="Ø"/>
            </a:pPr>
            <a:r>
              <a:rPr lang="en-US" dirty="0" smtClean="0"/>
              <a:t>world cafe with parents, teachers and educators;</a:t>
            </a:r>
          </a:p>
          <a:p>
            <a:pPr>
              <a:buFont typeface="Wingdings" pitchFamily="2" charset="2"/>
              <a:buChar char="Ø"/>
            </a:pPr>
            <a:r>
              <a:rPr lang="en-US" dirty="0" smtClean="0"/>
              <a:t>transnational report on the phenomenon of scholastic dispersion and on the policies and cultures of parental participation in the school;</a:t>
            </a:r>
          </a:p>
          <a:p>
            <a:pPr>
              <a:buFont typeface="Wingdings" pitchFamily="2" charset="2"/>
              <a:buChar char="Ø"/>
            </a:pPr>
            <a:r>
              <a:rPr lang="en-US" dirty="0" smtClean="0"/>
              <a:t>collection of good practices and experiences;</a:t>
            </a:r>
          </a:p>
          <a:p>
            <a:pPr>
              <a:buFont typeface="Wingdings" pitchFamily="2" charset="2"/>
              <a:buChar char="Ø"/>
            </a:pPr>
            <a:r>
              <a:rPr lang="en-US" dirty="0" smtClean="0"/>
              <a:t>elaboration of an intervention tool to facilitating school family relationship – the “Device”;</a:t>
            </a:r>
          </a:p>
          <a:p>
            <a:pPr>
              <a:buFont typeface="Wingdings" pitchFamily="2" charset="2"/>
              <a:buChar char="Ø"/>
            </a:pPr>
            <a:r>
              <a:rPr lang="en-US" dirty="0" smtClean="0"/>
              <a:t>practical experimentation of the device.</a:t>
            </a:r>
          </a:p>
          <a:p>
            <a:pPr>
              <a:buFont typeface="Wingdings" pitchFamily="2" charset="2"/>
              <a:buChar char="Ø"/>
            </a:pPr>
            <a:endParaRPr lang="en-US" dirty="0" smtClean="0"/>
          </a:p>
        </p:txBody>
      </p:sp>
    </p:spTree>
    <p:extLst>
      <p:ext uri="{BB962C8B-B14F-4D97-AF65-F5344CB8AC3E}">
        <p14:creationId xmlns:p14="http://schemas.microsoft.com/office/powerpoint/2010/main" val="3766483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209800" y="1928803"/>
            <a:ext cx="7772400" cy="1857387"/>
          </a:xfrm>
        </p:spPr>
        <p:txBody>
          <a:bodyPr>
            <a:normAutofit fontScale="90000"/>
          </a:bodyPr>
          <a:lstStyle/>
          <a:p>
            <a:r>
              <a:rPr lang="it-IT" b="1" dirty="0"/>
              <a:t/>
            </a:r>
            <a:br>
              <a:rPr lang="it-IT" b="1" dirty="0"/>
            </a:br>
            <a:r>
              <a:rPr lang="it-IT" b="1" dirty="0"/>
              <a:t>ATOMS&amp;CO </a:t>
            </a:r>
            <a:r>
              <a:rPr lang="it-IT" b="1" dirty="0" err="1" smtClean="0"/>
              <a:t>Transnational</a:t>
            </a:r>
            <a:r>
              <a:rPr lang="it-IT" b="1" dirty="0" smtClean="0"/>
              <a:t> Report</a:t>
            </a:r>
            <a:r>
              <a:rPr lang="it-IT" dirty="0"/>
              <a:t/>
            </a:r>
            <a:br>
              <a:rPr lang="it-IT" dirty="0"/>
            </a:br>
            <a:endParaRPr lang="it-IT" dirty="0"/>
          </a:p>
        </p:txBody>
      </p:sp>
      <p:sp>
        <p:nvSpPr>
          <p:cNvPr id="3" name="Sottotitolo 2"/>
          <p:cNvSpPr>
            <a:spLocks noGrp="1"/>
          </p:cNvSpPr>
          <p:nvPr>
            <p:ph type="subTitle" idx="1"/>
          </p:nvPr>
        </p:nvSpPr>
        <p:spPr>
          <a:xfrm>
            <a:off x="1828800" y="3357562"/>
            <a:ext cx="8534400" cy="2281238"/>
          </a:xfrm>
        </p:spPr>
        <p:txBody>
          <a:bodyPr>
            <a:normAutofit fontScale="55000" lnSpcReduction="20000"/>
          </a:bodyPr>
          <a:lstStyle/>
          <a:p>
            <a:r>
              <a:rPr lang="en-US" sz="4000" b="1" dirty="0"/>
              <a:t>The family-school relationship to cope early school </a:t>
            </a:r>
            <a:r>
              <a:rPr lang="en-US" sz="4000" b="1" dirty="0" smtClean="0"/>
              <a:t>leaving</a:t>
            </a:r>
          </a:p>
          <a:p>
            <a:endParaRPr lang="en-US" sz="2400" b="1" dirty="0" smtClean="0"/>
          </a:p>
          <a:p>
            <a:r>
              <a:rPr lang="en-US" b="1" dirty="0" smtClean="0"/>
              <a:t>FISSAJ (Belgium)</a:t>
            </a:r>
          </a:p>
          <a:p>
            <a:r>
              <a:rPr lang="it-IT" b="1" dirty="0" smtClean="0"/>
              <a:t>CEC (</a:t>
            </a:r>
            <a:r>
              <a:rPr lang="it-IT" b="1" dirty="0" err="1" smtClean="0"/>
              <a:t>Belgium</a:t>
            </a:r>
            <a:r>
              <a:rPr lang="it-IT" b="1" dirty="0" smtClean="0"/>
              <a:t>)</a:t>
            </a:r>
          </a:p>
          <a:p>
            <a:r>
              <a:rPr lang="it-IT" b="1" dirty="0" smtClean="0"/>
              <a:t>ASSOCIAZIONE </a:t>
            </a:r>
            <a:r>
              <a:rPr lang="it-IT" b="1" dirty="0" err="1" smtClean="0"/>
              <a:t>GIO.NET</a:t>
            </a:r>
            <a:r>
              <a:rPr lang="it-IT" b="1" dirty="0" smtClean="0"/>
              <a:t> (Italy)</a:t>
            </a:r>
          </a:p>
          <a:p>
            <a:r>
              <a:rPr lang="it-IT" b="1" dirty="0" smtClean="0"/>
              <a:t>UNIVERSITA’ </a:t>
            </a:r>
            <a:r>
              <a:rPr lang="it-IT" b="1" dirty="0" err="1" smtClean="0"/>
              <a:t>DI</a:t>
            </a:r>
            <a:r>
              <a:rPr lang="it-IT" b="1" dirty="0" smtClean="0"/>
              <a:t> BOLOGNA (Italy)</a:t>
            </a:r>
          </a:p>
          <a:p>
            <a:r>
              <a:rPr lang="it-IT" b="1" dirty="0" smtClean="0"/>
              <a:t>FUNDACIO TRINIJOVE (</a:t>
            </a:r>
            <a:r>
              <a:rPr lang="it-IT" b="1" dirty="0" err="1" smtClean="0"/>
              <a:t>Spain</a:t>
            </a:r>
            <a:r>
              <a:rPr lang="it-IT" b="1" dirty="0" smtClean="0"/>
              <a:t>)</a:t>
            </a:r>
          </a:p>
          <a:p>
            <a:r>
              <a:rPr lang="it-IT" b="1" dirty="0" smtClean="0"/>
              <a:t>FUNDACIO PER LES ESCOLES PARROQUIALS BARCELLONA (</a:t>
            </a:r>
            <a:r>
              <a:rPr lang="it-IT" b="1" dirty="0" err="1" smtClean="0"/>
              <a:t>Spain</a:t>
            </a:r>
            <a:r>
              <a:rPr lang="it-IT" b="1" dirty="0" smtClean="0"/>
              <a:t>) </a:t>
            </a:r>
            <a:endParaRPr lang="en-US" b="1" dirty="0" smtClean="0"/>
          </a:p>
          <a:p>
            <a:endParaRPr lang="en-US" sz="4000" b="1" dirty="0" smtClean="0"/>
          </a:p>
          <a:p>
            <a:endParaRPr lang="en-US" b="1" dirty="0" smtClean="0"/>
          </a:p>
          <a:p>
            <a:endParaRPr lang="it-IT" sz="4000" b="1" dirty="0"/>
          </a:p>
        </p:txBody>
      </p:sp>
      <p:pic>
        <p:nvPicPr>
          <p:cNvPr id="4" name="Immagine 3"/>
          <p:cNvPicPr>
            <a:picLocks noChangeAspect="1" noChangeArrowheads="1"/>
          </p:cNvPicPr>
          <p:nvPr/>
        </p:nvPicPr>
        <p:blipFill>
          <a:blip r:embed="rId2"/>
          <a:srcRect/>
          <a:stretch>
            <a:fillRect/>
          </a:stretch>
        </p:blipFill>
        <p:spPr bwMode="auto">
          <a:xfrm>
            <a:off x="2452690" y="500063"/>
            <a:ext cx="5715013" cy="1143000"/>
          </a:xfrm>
          <a:prstGeom prst="rect">
            <a:avLst/>
          </a:prstGeom>
          <a:noFill/>
          <a:ln w="9525">
            <a:noFill/>
            <a:miter lim="800000"/>
            <a:headEnd/>
            <a:tailEnd/>
          </a:ln>
        </p:spPr>
      </p:pic>
      <p:pic>
        <p:nvPicPr>
          <p:cNvPr id="5" name="Immagine 4" descr="C:\Users\fulvia\Desktop\logo-unibo.png"/>
          <p:cNvPicPr/>
          <p:nvPr/>
        </p:nvPicPr>
        <p:blipFill>
          <a:blip r:embed="rId3"/>
          <a:srcRect l="24800" t="1529"/>
          <a:stretch>
            <a:fillRect/>
          </a:stretch>
        </p:blipFill>
        <p:spPr bwMode="auto">
          <a:xfrm>
            <a:off x="8239140" y="500043"/>
            <a:ext cx="1928826" cy="1214445"/>
          </a:xfrm>
          <a:prstGeom prst="rect">
            <a:avLst/>
          </a:prstGeom>
          <a:noFill/>
          <a:ln w="9525">
            <a:noFill/>
            <a:miter lim="800000"/>
            <a:headEnd/>
            <a:tailEnd/>
          </a:ln>
        </p:spPr>
      </p:pic>
    </p:spTree>
    <p:extLst>
      <p:ext uri="{BB962C8B-B14F-4D97-AF65-F5344CB8AC3E}">
        <p14:creationId xmlns:p14="http://schemas.microsoft.com/office/powerpoint/2010/main" val="2641362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1200" y="274638"/>
            <a:ext cx="8229600" cy="1498178"/>
          </a:xfrm>
        </p:spPr>
        <p:txBody>
          <a:bodyPr/>
          <a:lstStyle/>
          <a:p>
            <a:r>
              <a:rPr lang="en-US" b="1" dirty="0">
                <a:solidFill>
                  <a:schemeClr val="accent5"/>
                </a:solidFill>
              </a:rPr>
              <a:t>A PARADIGM SHIFT: RELEASE FROM SCHOOL TO INEQUALITY</a:t>
            </a:r>
            <a:endParaRPr lang="it-IT" b="1" dirty="0">
              <a:solidFill>
                <a:schemeClr val="accent5"/>
              </a:solidFill>
            </a:endParaRPr>
          </a:p>
        </p:txBody>
      </p:sp>
      <p:sp>
        <p:nvSpPr>
          <p:cNvPr id="3" name="Segnaposto contenuto 2"/>
          <p:cNvSpPr>
            <a:spLocks noGrp="1"/>
          </p:cNvSpPr>
          <p:nvPr>
            <p:ph idx="1"/>
          </p:nvPr>
        </p:nvSpPr>
        <p:spPr>
          <a:xfrm>
            <a:off x="983432" y="1772816"/>
            <a:ext cx="10009112" cy="4353348"/>
          </a:xfrm>
        </p:spPr>
        <p:txBody>
          <a:bodyPr/>
          <a:lstStyle/>
          <a:p>
            <a:pPr algn="ctr">
              <a:buNone/>
            </a:pPr>
            <a:r>
              <a:rPr lang="en-US" dirty="0" smtClean="0"/>
              <a:t>Early School leaving or School Dropout        involves </a:t>
            </a:r>
            <a:r>
              <a:rPr lang="en-US" dirty="0"/>
              <a:t>the search for scholastic trajectories of specific individuals or groups and focuses attention on the symptoms of the problem</a:t>
            </a:r>
          </a:p>
          <a:p>
            <a:pPr algn="ctr">
              <a:buNone/>
            </a:pPr>
            <a:endParaRPr lang="en-US" dirty="0"/>
          </a:p>
          <a:p>
            <a:pPr algn="ctr">
              <a:buNone/>
            </a:pPr>
            <a:r>
              <a:rPr lang="en-US" dirty="0" smtClean="0"/>
              <a:t>Inequality        </a:t>
            </a:r>
            <a:r>
              <a:rPr lang="en-US" dirty="0"/>
              <a:t>implies a look at the school as a whole and at the structure of the institution and focuses attention on the root of the problem</a:t>
            </a:r>
            <a:endParaRPr lang="en-US" dirty="0" smtClean="0"/>
          </a:p>
        </p:txBody>
      </p:sp>
      <p:sp>
        <p:nvSpPr>
          <p:cNvPr id="4" name="Freccia a destra 3"/>
          <p:cNvSpPr/>
          <p:nvPr/>
        </p:nvSpPr>
        <p:spPr>
          <a:xfrm>
            <a:off x="7896200" y="1988840"/>
            <a:ext cx="57606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p:cNvSpPr/>
          <p:nvPr/>
        </p:nvSpPr>
        <p:spPr>
          <a:xfrm>
            <a:off x="2999656" y="4653136"/>
            <a:ext cx="57606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59222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immagine 11"/>
          <p:cNvSpPr>
            <a:spLocks noGrp="1"/>
          </p:cNvSpPr>
          <p:nvPr>
            <p:ph type="pic" sz="quarter" idx="10"/>
          </p:nvPr>
        </p:nvSpPr>
        <p:spPr/>
      </p:sp>
      <p:sp>
        <p:nvSpPr>
          <p:cNvPr id="13" name="Segnaposto testo 12"/>
          <p:cNvSpPr>
            <a:spLocks noGrp="1"/>
          </p:cNvSpPr>
          <p:nvPr>
            <p:ph type="body" sz="quarter" idx="11"/>
          </p:nvPr>
        </p:nvSpPr>
        <p:spPr>
          <a:xfrm>
            <a:off x="527051" y="476674"/>
            <a:ext cx="11233149" cy="1237814"/>
          </a:xfrm>
        </p:spPr>
        <p:txBody>
          <a:bodyPr/>
          <a:lstStyle/>
          <a:p>
            <a:pPr algn="ctr">
              <a:lnSpc>
                <a:spcPct val="100000"/>
              </a:lnSpc>
            </a:pPr>
            <a:r>
              <a:rPr lang="en-US" sz="3600" i="1" dirty="0" smtClean="0"/>
              <a:t>Characteristics of early school leaving.</a:t>
            </a:r>
          </a:p>
          <a:p>
            <a:pPr algn="ctr">
              <a:lnSpc>
                <a:spcPct val="100000"/>
              </a:lnSpc>
            </a:pPr>
            <a:r>
              <a:rPr lang="en-US" sz="3600" i="1" dirty="0" smtClean="0"/>
              <a:t>COUNTRY SITUATION: BELGIUM, SPAIN AND ITALY</a:t>
            </a:r>
            <a:endParaRPr lang="it-IT" sz="3600" dirty="0" smtClean="0"/>
          </a:p>
          <a:p>
            <a:endParaRPr lang="it-IT" dirty="0"/>
          </a:p>
        </p:txBody>
      </p:sp>
      <p:pic>
        <p:nvPicPr>
          <p:cNvPr id="1026" name="Picture 2"/>
          <p:cNvPicPr>
            <a:picLocks noChangeAspect="1" noChangeArrowheads="1"/>
          </p:cNvPicPr>
          <p:nvPr/>
        </p:nvPicPr>
        <p:blipFill>
          <a:blip r:embed="rId2"/>
          <a:srcRect/>
          <a:stretch>
            <a:fillRect/>
          </a:stretch>
        </p:blipFill>
        <p:spPr bwMode="auto">
          <a:xfrm>
            <a:off x="2381224" y="1714488"/>
            <a:ext cx="7000924" cy="4357718"/>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COPERTI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b="1" dirty="0" smtClean="0">
            <a:solidFill>
              <a:schemeClr val="bg1"/>
            </a:solidFill>
            <a:latin typeface="Century Gothic" panose="020B0502020202020204" pitchFamily="34" charset="0"/>
          </a:defRPr>
        </a:defPPr>
      </a:lstStyle>
    </a:txDef>
  </a:objectDefaults>
  <a:extraClrSchemeLst/>
</a:theme>
</file>

<file path=ppt/theme/theme2.xml><?xml version="1.0" encoding="utf-8"?>
<a:theme xmlns:a="http://schemas.openxmlformats.org/drawingml/2006/main" name="DIAPOSI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IUSURA">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EEECE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508</TotalTime>
  <Words>2482</Words>
  <Application>Microsoft Office PowerPoint</Application>
  <PresentationFormat>Grand écran</PresentationFormat>
  <Paragraphs>163</Paragraphs>
  <Slides>31</Slides>
  <Notes>1</Notes>
  <HiddenSlides>0</HiddenSlides>
  <MMClips>0</MMClips>
  <ScaleCrop>false</ScaleCrop>
  <HeadingPairs>
    <vt:vector size="6" baseType="variant">
      <vt:variant>
        <vt:lpstr>Polices utilisées</vt:lpstr>
      </vt:variant>
      <vt:variant>
        <vt:i4>5</vt:i4>
      </vt:variant>
      <vt:variant>
        <vt:lpstr>Thème</vt:lpstr>
      </vt:variant>
      <vt:variant>
        <vt:i4>3</vt:i4>
      </vt:variant>
      <vt:variant>
        <vt:lpstr>Titres des diapositives</vt:lpstr>
      </vt:variant>
      <vt:variant>
        <vt:i4>31</vt:i4>
      </vt:variant>
    </vt:vector>
  </HeadingPairs>
  <TitlesOfParts>
    <vt:vector size="39" baseType="lpstr">
      <vt:lpstr>Arial</vt:lpstr>
      <vt:lpstr>Calibri</vt:lpstr>
      <vt:lpstr>Century Gothic</vt:lpstr>
      <vt:lpstr>Times New Roman</vt:lpstr>
      <vt:lpstr>Wingdings</vt:lpstr>
      <vt:lpstr>COPERTINA</vt:lpstr>
      <vt:lpstr>DIAPOSITIVE</vt:lpstr>
      <vt:lpstr>CHIUSURA</vt:lpstr>
      <vt:lpstr>Présentation PowerPoint</vt:lpstr>
      <vt:lpstr>Présentation PowerPoint</vt:lpstr>
      <vt:lpstr>   </vt:lpstr>
      <vt:lpstr>Présentation PowerPoint</vt:lpstr>
      <vt:lpstr>A Challenge</vt:lpstr>
      <vt:lpstr>ACTION RESEARCH DESIGN</vt:lpstr>
      <vt:lpstr> ATOMS&amp;CO Transnational Report </vt:lpstr>
      <vt:lpstr>A PARADIGM SHIFT: RELEASE FROM SCHOOL TO INEQUALITY</vt:lpstr>
      <vt:lpstr>Présentation PowerPoint</vt:lpstr>
      <vt:lpstr>The Situation in BELGIUM</vt:lpstr>
      <vt:lpstr>  </vt:lpstr>
      <vt:lpstr>Présentation PowerPoint</vt:lpstr>
      <vt:lpstr>How inequalities work</vt:lpstr>
      <vt:lpstr>The Situation in SPAIN</vt:lpstr>
      <vt:lpstr>Présentation PowerPoint</vt:lpstr>
      <vt:lpstr>Job – education - risk of poverty: correlations </vt:lpstr>
      <vt:lpstr>Présentation PowerPoint</vt:lpstr>
      <vt:lpstr>The Situation in ITALY</vt:lpstr>
      <vt:lpstr>Présentation PowerPoint</vt:lpstr>
      <vt:lpstr>Présentation PowerPoint</vt:lpstr>
      <vt:lpstr>Présentation PowerPoint</vt:lpstr>
      <vt:lpstr>PARTECIPATION OF PARENTS TO SCHOOL</vt:lpstr>
      <vt:lpstr>CRITICAL POINTS.  THE RISKS OF PARTICIPATION</vt:lpstr>
      <vt:lpstr>CRITICAL POINTS.  </vt:lpstr>
      <vt:lpstr>A Direct Participation</vt:lpstr>
      <vt:lpstr>Some antidotes</vt:lpstr>
      <vt:lpstr>Présentation PowerPoint</vt:lpstr>
      <vt:lpstr>Présentation PowerPoint</vt:lpstr>
      <vt:lpstr>Présentation PowerPoint</vt:lpstr>
      <vt:lpstr>Présentation PowerPoint</vt:lpstr>
      <vt:lpstr>Présentation PowerPoint</vt:lpstr>
    </vt:vector>
  </TitlesOfParts>
  <Company>Università di Bologna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Diane Englebert</cp:lastModifiedBy>
  <cp:revision>63</cp:revision>
  <dcterms:created xsi:type="dcterms:W3CDTF">2017-11-13T10:11:35Z</dcterms:created>
  <dcterms:modified xsi:type="dcterms:W3CDTF">2019-09-12T08:03:00Z</dcterms:modified>
</cp:coreProperties>
</file>